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00" d="100"/>
          <a:sy n="100" d="100"/>
        </p:scale>
        <p:origin x="874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png>
</file>

<file path=ppt/media/image27.jpe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jpg>
</file>

<file path=ppt/media/image5.png>
</file>

<file path=ppt/media/image6.jpg>
</file>

<file path=ppt/media/image7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2114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6448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0290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40854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07545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0182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6525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848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220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0533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71901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561F1A-8C8A-45B5-BBDD-B59ABE72B57D}" type="datetimeFigureOut">
              <a:rPr lang="zh-CN" altLang="en-US" smtClean="0"/>
              <a:t>2022-7-8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C8B76F-8954-4F31-80A3-19EF0D8F880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4556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jpeg"/><Relationship Id="rId7" Type="http://schemas.openxmlformats.org/officeDocument/2006/relationships/image" Target="../media/image11.svg"/><Relationship Id="rId12" Type="http://schemas.openxmlformats.org/officeDocument/2006/relationships/image" Target="../media/image16.pn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11" Type="http://schemas.openxmlformats.org/officeDocument/2006/relationships/image" Target="../media/image15.svg"/><Relationship Id="rId5" Type="http://schemas.openxmlformats.org/officeDocument/2006/relationships/image" Target="../media/image9.jpeg"/><Relationship Id="rId10" Type="http://schemas.openxmlformats.org/officeDocument/2006/relationships/image" Target="../media/image14.png"/><Relationship Id="rId4" Type="http://schemas.openxmlformats.org/officeDocument/2006/relationships/image" Target="../media/image8.emf"/><Relationship Id="rId9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jpg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g"/><Relationship Id="rId4" Type="http://schemas.openxmlformats.org/officeDocument/2006/relationships/image" Target="../media/image2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jpeg"/><Relationship Id="rId4" Type="http://schemas.openxmlformats.org/officeDocument/2006/relationships/image" Target="../media/image2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7" Type="http://schemas.openxmlformats.org/officeDocument/2006/relationships/image" Target="../media/image35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E504F34-95FA-45CF-8535-AAD90EB96B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65317"/>
            <a:ext cx="9144000" cy="43053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9D7ED32-E76D-48DF-B1A4-FA7038914B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661" y="3195831"/>
            <a:ext cx="9144000" cy="3652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1661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F30FA3-DC93-49D0-BAF7-2CDBC44BAC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24EED14-D2AE-4DE8-ABC9-9B82CE3FB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024536" cy="334969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9219AAC7-E563-472C-9CC3-5496B0DA7D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2650" y="0"/>
            <a:ext cx="4562669" cy="4562669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EF526EF-A8AC-4188-A85A-5CD0C9A7A1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2981325"/>
            <a:ext cx="9144000" cy="3876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686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图片 162">
            <a:extLst>
              <a:ext uri="{FF2B5EF4-FFF2-40B4-BE49-F238E27FC236}">
                <a16:creationId xmlns:a16="http://schemas.microsoft.com/office/drawing/2014/main" id="{B353FB32-E5EE-44E8-B7F5-95234D240B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214" y="-8022"/>
            <a:ext cx="9154808" cy="6865938"/>
          </a:xfrm>
          <a:prstGeom prst="rect">
            <a:avLst/>
          </a:prstGeom>
        </p:spPr>
      </p:pic>
      <p:pic>
        <p:nvPicPr>
          <p:cNvPr id="67" name="图片 66">
            <a:extLst>
              <a:ext uri="{FF2B5EF4-FFF2-40B4-BE49-F238E27FC236}">
                <a16:creationId xmlns:a16="http://schemas.microsoft.com/office/drawing/2014/main" id="{9453AAD6-5CAF-4819-B290-6690A1B1EE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005" y="3987929"/>
            <a:ext cx="3088605" cy="2572399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70E79C3-F702-4520-BA63-5E866606EDD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021" y="169033"/>
            <a:ext cx="2031026" cy="50886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D39C22D-5C1D-4628-A611-B7C453238712}"/>
              </a:ext>
            </a:extLst>
          </p:cNvPr>
          <p:cNvSpPr txBox="1"/>
          <p:nvPr/>
        </p:nvSpPr>
        <p:spPr>
          <a:xfrm>
            <a:off x="562782" y="833819"/>
            <a:ext cx="3774500" cy="1200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540" spc="127" dirty="0">
                <a:latin typeface="华光粗圆_CNKI" panose="02000500000000000000" pitchFamily="2" charset="-122"/>
                <a:ea typeface="华光粗圆_CNKI" panose="02000500000000000000" pitchFamily="2" charset="-122"/>
              </a:rPr>
              <a:t>近海水质环境</a:t>
            </a:r>
            <a:endParaRPr lang="en-US" altLang="zh-CN" sz="2540" spc="127" dirty="0">
              <a:latin typeface="华光粗圆_CNKI" panose="02000500000000000000" pitchFamily="2" charset="-122"/>
              <a:ea typeface="华光粗圆_CNKI" panose="02000500000000000000" pitchFamily="2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540" spc="127" dirty="0">
                <a:solidFill>
                  <a:schemeClr val="accent2">
                    <a:lumMod val="75000"/>
                  </a:schemeClr>
                </a:solidFill>
                <a:latin typeface="华光粗圆_CNKI" panose="02000500000000000000" pitchFamily="2" charset="-122"/>
                <a:ea typeface="华光粗圆_CNKI" panose="02000500000000000000" pitchFamily="2" charset="-122"/>
              </a:rPr>
              <a:t>         监测预测</a:t>
            </a:r>
            <a:r>
              <a:rPr lang="zh-CN" altLang="en-US" sz="2540" spc="127" dirty="0">
                <a:latin typeface="华光粗圆_CNKI" panose="02000500000000000000" pitchFamily="2" charset="-122"/>
                <a:ea typeface="华光粗圆_CNKI" panose="02000500000000000000" pitchFamily="2" charset="-122"/>
              </a:rPr>
              <a:t>系统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A7FE3A4D-4C61-4768-9EA5-0CF691685C3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4110" y="-60754"/>
            <a:ext cx="3782563" cy="2423753"/>
          </a:xfrm>
          <a:prstGeom prst="rect">
            <a:avLst/>
          </a:prstGeom>
          <a:ln>
            <a:noFill/>
          </a:ln>
          <a:effectLst>
            <a:softEdge rad="38100"/>
          </a:effectLst>
        </p:spPr>
      </p:pic>
      <p:sp>
        <p:nvSpPr>
          <p:cNvPr id="29" name="文本框 28">
            <a:extLst>
              <a:ext uri="{FF2B5EF4-FFF2-40B4-BE49-F238E27FC236}">
                <a16:creationId xmlns:a16="http://schemas.microsoft.com/office/drawing/2014/main" id="{09AE29F6-A0F7-4242-B737-351B6A2320B2}"/>
              </a:ext>
            </a:extLst>
          </p:cNvPr>
          <p:cNvSpPr txBox="1"/>
          <p:nvPr/>
        </p:nvSpPr>
        <p:spPr>
          <a:xfrm>
            <a:off x="1450470" y="6572078"/>
            <a:ext cx="905624" cy="3008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355" dirty="0">
                <a:latin typeface="华文楷体" panose="02010600040101010101" pitchFamily="2" charset="-122"/>
                <a:ea typeface="华文楷体" panose="02010600040101010101" pitchFamily="2" charset="-122"/>
              </a:rPr>
              <a:t>硬件部署</a:t>
            </a:r>
          </a:p>
        </p:txBody>
      </p: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5586DC09-0E83-4B72-A99F-98BEB7DD27F0}"/>
              </a:ext>
            </a:extLst>
          </p:cNvPr>
          <p:cNvGrpSpPr/>
          <p:nvPr/>
        </p:nvGrpSpPr>
        <p:grpSpPr>
          <a:xfrm>
            <a:off x="3984698" y="5094512"/>
            <a:ext cx="827767" cy="1239057"/>
            <a:chOff x="4508890" y="13343553"/>
            <a:chExt cx="2827020" cy="971124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B05FEE85-910F-413E-B810-19C20D49FBB4}"/>
                </a:ext>
              </a:extLst>
            </p:cNvPr>
            <p:cNvSpPr txBox="1"/>
            <p:nvPr/>
          </p:nvSpPr>
          <p:spPr>
            <a:xfrm>
              <a:off x="4981402" y="13343553"/>
              <a:ext cx="1881993" cy="9711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863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远程监控</a:t>
              </a:r>
            </a:p>
          </p:txBody>
        </p:sp>
        <p:cxnSp>
          <p:nvCxnSpPr>
            <p:cNvPr id="32" name="直接箭头连接符 31">
              <a:extLst>
                <a:ext uri="{FF2B5EF4-FFF2-40B4-BE49-F238E27FC236}">
                  <a16:creationId xmlns:a16="http://schemas.microsoft.com/office/drawing/2014/main" id="{76665EC1-DF35-4E12-B6C3-54361776D63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508890" y="13854564"/>
              <a:ext cx="2827020" cy="1"/>
            </a:xfrm>
            <a:prstGeom prst="straightConnector1">
              <a:avLst/>
            </a:prstGeom>
            <a:ln w="57150">
              <a:solidFill>
                <a:schemeClr val="accent1">
                  <a:lumMod val="40000"/>
                  <a:lumOff val="60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9F3FD083-0B71-4E95-ACA7-F0ECA1958C8A}"/>
              </a:ext>
            </a:extLst>
          </p:cNvPr>
          <p:cNvGrpSpPr/>
          <p:nvPr/>
        </p:nvGrpSpPr>
        <p:grpSpPr>
          <a:xfrm>
            <a:off x="634835" y="2051899"/>
            <a:ext cx="5343563" cy="1893640"/>
            <a:chOff x="374138" y="5613299"/>
            <a:chExt cx="9913214" cy="4473396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B26B50E3-C91B-41D6-9C2B-EA8A6449FDDB}"/>
                </a:ext>
              </a:extLst>
            </p:cNvPr>
            <p:cNvSpPr txBox="1"/>
            <p:nvPr/>
          </p:nvSpPr>
          <p:spPr>
            <a:xfrm>
              <a:off x="374138" y="5613299"/>
              <a:ext cx="3594828" cy="8953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863" dirty="0">
                  <a:solidFill>
                    <a:srgbClr val="963636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-</a:t>
              </a:r>
              <a:r>
                <a:rPr lang="zh-CN" altLang="en-US" sz="1863" dirty="0">
                  <a:solidFill>
                    <a:srgbClr val="963636"/>
                  </a:solidFill>
                  <a:latin typeface="华文行楷" panose="02010800040101010101" pitchFamily="2" charset="-122"/>
                  <a:ea typeface="华文行楷" panose="02010800040101010101" pitchFamily="2" charset="-122"/>
                </a:rPr>
                <a:t>功能介绍</a:t>
              </a:r>
              <a:endParaRPr lang="en-US" altLang="zh-CN" sz="1863" dirty="0">
                <a:solidFill>
                  <a:srgbClr val="963636"/>
                </a:solidFill>
                <a:latin typeface="华文行楷" panose="02010800040101010101" pitchFamily="2" charset="-122"/>
                <a:ea typeface="华文行楷" panose="02010800040101010101" pitchFamily="2" charset="-122"/>
              </a:endParaRP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FE205D1F-1381-4967-B039-97A86D12F0A1}"/>
                </a:ext>
              </a:extLst>
            </p:cNvPr>
            <p:cNvSpPr/>
            <p:nvPr/>
          </p:nvSpPr>
          <p:spPr>
            <a:xfrm>
              <a:off x="3167340" y="6380474"/>
              <a:ext cx="6918132" cy="162560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45157" indent="-145157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355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借助</a:t>
              </a:r>
              <a:r>
                <a:rPr lang="en-US" altLang="zh-CN" sz="1355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5G</a:t>
              </a:r>
              <a:r>
                <a:rPr lang="zh-CN" altLang="en-US" sz="1355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高速低时延网络，实现近海水质环境的远程实时监测</a:t>
              </a:r>
              <a:endParaRPr lang="en-US" altLang="zh-CN" sz="1355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0257F3BE-219A-4473-B31C-8CC6633EA43E}"/>
                </a:ext>
              </a:extLst>
            </p:cNvPr>
            <p:cNvSpPr/>
            <p:nvPr/>
          </p:nvSpPr>
          <p:spPr>
            <a:xfrm>
              <a:off x="3143091" y="7722207"/>
              <a:ext cx="7144261" cy="236448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120964" indent="-120964">
                <a:lnSpc>
                  <a:spcPct val="150000"/>
                </a:lnSpc>
                <a:buFont typeface="Wingdings" panose="05000000000000000000" pitchFamily="2" charset="2"/>
                <a:buChar char="Ø"/>
              </a:pPr>
              <a:r>
                <a:rPr lang="zh-CN" altLang="en-US" sz="1355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借助人工智能机器学习算法，结合天气预报和历史数据、实现区域水质环境的预测与评估分析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05063211-1472-483F-990C-C151B1830A92}"/>
                </a:ext>
              </a:extLst>
            </p:cNvPr>
            <p:cNvSpPr/>
            <p:nvPr/>
          </p:nvSpPr>
          <p:spPr>
            <a:xfrm>
              <a:off x="374162" y="6503868"/>
              <a:ext cx="2898873" cy="7107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355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水质环境</a:t>
              </a:r>
              <a:r>
                <a:rPr lang="zh-CN" altLang="en-US" sz="1355" b="1" dirty="0">
                  <a:solidFill>
                    <a:srgbClr val="0070C0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实时监测</a:t>
              </a:r>
              <a:r>
                <a:rPr lang="zh-CN" altLang="en-US" sz="1355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：</a:t>
              </a:r>
              <a:endParaRPr lang="en-US" altLang="zh-CN" sz="1355" dirty="0">
                <a:latin typeface="华文楷体" panose="02010600040101010101" pitchFamily="2" charset="-122"/>
                <a:ea typeface="华文楷体" panose="02010600040101010101" pitchFamily="2" charset="-122"/>
              </a:endParaRPr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B4FB870D-3425-45CC-B942-F0101B2E225E}"/>
                </a:ext>
              </a:extLst>
            </p:cNvPr>
            <p:cNvSpPr/>
            <p:nvPr/>
          </p:nvSpPr>
          <p:spPr>
            <a:xfrm>
              <a:off x="374151" y="7789245"/>
              <a:ext cx="2898897" cy="71071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355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水质环境</a:t>
              </a:r>
              <a:r>
                <a:rPr lang="zh-CN" altLang="en-US" sz="1355" b="1" dirty="0">
                  <a:solidFill>
                    <a:srgbClr val="0070C0"/>
                  </a:solidFill>
                  <a:latin typeface="华文楷体" panose="02010600040101010101" pitchFamily="2" charset="-122"/>
                  <a:ea typeface="华文楷体" panose="02010600040101010101" pitchFamily="2" charset="-122"/>
                </a:rPr>
                <a:t>未来预测</a:t>
              </a:r>
              <a:r>
                <a:rPr lang="zh-CN" altLang="en-US" sz="1355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：</a:t>
              </a:r>
              <a:endParaRPr lang="zh-CN" altLang="en-US" sz="1355" dirty="0"/>
            </a:p>
          </p:txBody>
        </p:sp>
      </p:grpSp>
      <p:grpSp>
        <p:nvGrpSpPr>
          <p:cNvPr id="65" name="组合 64">
            <a:extLst>
              <a:ext uri="{FF2B5EF4-FFF2-40B4-BE49-F238E27FC236}">
                <a16:creationId xmlns:a16="http://schemas.microsoft.com/office/drawing/2014/main" id="{EFD3C6CD-19F6-4773-9CFA-3B4CBB5F2258}"/>
              </a:ext>
            </a:extLst>
          </p:cNvPr>
          <p:cNvGrpSpPr/>
          <p:nvPr/>
        </p:nvGrpSpPr>
        <p:grpSpPr>
          <a:xfrm>
            <a:off x="6060461" y="2368494"/>
            <a:ext cx="2820981" cy="1455206"/>
            <a:chOff x="1902259" y="8863917"/>
            <a:chExt cx="6664078" cy="3437672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F106141-65FA-4D22-ACEA-6A5C83CEC6C0}"/>
                </a:ext>
              </a:extLst>
            </p:cNvPr>
            <p:cNvSpPr txBox="1"/>
            <p:nvPr/>
          </p:nvSpPr>
          <p:spPr>
            <a:xfrm>
              <a:off x="4403065" y="9966056"/>
              <a:ext cx="2312621" cy="14489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3000">
                  <a:latin typeface="华文行楷" panose="02010800040101010101" pitchFamily="2" charset="-122"/>
                  <a:ea typeface="华文行楷" panose="02010800040101010101" pitchFamily="2" charset="-122"/>
                </a:defRPr>
              </a:lvl1pPr>
            </a:lstStyle>
            <a:p>
              <a:r>
                <a:rPr lang="zh-CN" altLang="en-US" sz="1693" dirty="0">
                  <a:solidFill>
                    <a:srgbClr val="963636"/>
                  </a:solidFill>
                </a:rPr>
                <a:t>应用领域</a:t>
              </a:r>
              <a:endParaRPr lang="en-US" altLang="zh-CN" sz="1693" dirty="0">
                <a:solidFill>
                  <a:srgbClr val="963636"/>
                </a:solidFill>
              </a:endParaRPr>
            </a:p>
          </p:txBody>
        </p:sp>
        <p:grpSp>
          <p:nvGrpSpPr>
            <p:cNvPr id="62" name="组合 61">
              <a:extLst>
                <a:ext uri="{FF2B5EF4-FFF2-40B4-BE49-F238E27FC236}">
                  <a16:creationId xmlns:a16="http://schemas.microsoft.com/office/drawing/2014/main" id="{B3D3E9C9-44E5-41F2-A769-B8BB7C9BC30A}"/>
                </a:ext>
              </a:extLst>
            </p:cNvPr>
            <p:cNvGrpSpPr/>
            <p:nvPr/>
          </p:nvGrpSpPr>
          <p:grpSpPr>
            <a:xfrm>
              <a:off x="5382773" y="10465650"/>
              <a:ext cx="2665826" cy="1606197"/>
              <a:chOff x="3568583" y="10563159"/>
              <a:chExt cx="2665826" cy="1606197"/>
            </a:xfrm>
          </p:grpSpPr>
          <p:pic>
            <p:nvPicPr>
              <p:cNvPr id="18" name="图形 17" descr="研究">
                <a:extLst>
                  <a:ext uri="{FF2B5EF4-FFF2-40B4-BE49-F238E27FC236}">
                    <a16:creationId xmlns:a16="http://schemas.microsoft.com/office/drawing/2014/main" id="{7523465B-CA3C-421C-8F00-C26507F062D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p:blipFill>
            <p:spPr>
              <a:xfrm>
                <a:off x="4921715" y="10563159"/>
                <a:ext cx="416581" cy="416581"/>
              </a:xfrm>
              <a:prstGeom prst="rect">
                <a:avLst/>
              </a:prstGeom>
            </p:spPr>
          </p:pic>
          <p:sp>
            <p:nvSpPr>
              <p:cNvPr id="45" name="矩形 44">
                <a:extLst>
                  <a:ext uri="{FF2B5EF4-FFF2-40B4-BE49-F238E27FC236}">
                    <a16:creationId xmlns:a16="http://schemas.microsoft.com/office/drawing/2014/main" id="{3E99008E-DFB1-4BCD-8968-23FE0D4C98F4}"/>
                  </a:ext>
                </a:extLst>
              </p:cNvPr>
              <p:cNvSpPr/>
              <p:nvPr/>
            </p:nvSpPr>
            <p:spPr>
              <a:xfrm>
                <a:off x="3568583" y="10896077"/>
                <a:ext cx="2665826" cy="127327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016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海洋水质科学研究</a:t>
                </a:r>
              </a:p>
            </p:txBody>
          </p:sp>
        </p:grpSp>
        <p:grpSp>
          <p:nvGrpSpPr>
            <p:cNvPr id="61" name="组合 60">
              <a:extLst>
                <a:ext uri="{FF2B5EF4-FFF2-40B4-BE49-F238E27FC236}">
                  <a16:creationId xmlns:a16="http://schemas.microsoft.com/office/drawing/2014/main" id="{B30343CF-39B3-4A84-915C-9A6C5AEB5454}"/>
                </a:ext>
              </a:extLst>
            </p:cNvPr>
            <p:cNvGrpSpPr/>
            <p:nvPr/>
          </p:nvGrpSpPr>
          <p:grpSpPr>
            <a:xfrm>
              <a:off x="2559893" y="10995827"/>
              <a:ext cx="1956743" cy="631401"/>
              <a:chOff x="6094804" y="12347276"/>
              <a:chExt cx="1956743" cy="631401"/>
            </a:xfrm>
          </p:grpSpPr>
          <p:pic>
            <p:nvPicPr>
              <p:cNvPr id="22" name="图形 21" descr="锁定">
                <a:extLst>
                  <a:ext uri="{FF2B5EF4-FFF2-40B4-BE49-F238E27FC236}">
                    <a16:creationId xmlns:a16="http://schemas.microsoft.com/office/drawing/2014/main" id="{78A9C719-AFF1-4981-B274-CCB9B58D6EC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p:blipFill>
            <p:spPr>
              <a:xfrm>
                <a:off x="6094804" y="12347276"/>
                <a:ext cx="416581" cy="416581"/>
              </a:xfrm>
              <a:prstGeom prst="rect">
                <a:avLst/>
              </a:prstGeom>
            </p:spPr>
          </p:pic>
          <p:sp>
            <p:nvSpPr>
              <p:cNvPr id="50" name="矩形 49">
                <a:extLst>
                  <a:ext uri="{FF2B5EF4-FFF2-40B4-BE49-F238E27FC236}">
                    <a16:creationId xmlns:a16="http://schemas.microsoft.com/office/drawing/2014/main" id="{FB7F7772-4BFE-4A9F-9E1D-66AFB27E2354}"/>
                  </a:ext>
                </a:extLst>
              </p:cNvPr>
              <p:cNvSpPr/>
              <p:nvPr/>
            </p:nvSpPr>
            <p:spPr>
              <a:xfrm>
                <a:off x="6388377" y="12391267"/>
                <a:ext cx="1663170" cy="5874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016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近海渔业</a:t>
                </a:r>
                <a:endParaRPr lang="zh-CN" altLang="en-US" sz="1016" dirty="0"/>
              </a:p>
            </p:txBody>
          </p:sp>
        </p:grpSp>
        <p:grpSp>
          <p:nvGrpSpPr>
            <p:cNvPr id="52" name="组合 51">
              <a:extLst>
                <a:ext uri="{FF2B5EF4-FFF2-40B4-BE49-F238E27FC236}">
                  <a16:creationId xmlns:a16="http://schemas.microsoft.com/office/drawing/2014/main" id="{347715D9-631C-474A-9A32-0CCF2309FDED}"/>
                </a:ext>
              </a:extLst>
            </p:cNvPr>
            <p:cNvGrpSpPr/>
            <p:nvPr/>
          </p:nvGrpSpPr>
          <p:grpSpPr>
            <a:xfrm>
              <a:off x="2428072" y="9598623"/>
              <a:ext cx="2045640" cy="912335"/>
              <a:chOff x="5545368" y="8488705"/>
              <a:chExt cx="2045640" cy="912335"/>
            </a:xfrm>
          </p:grpSpPr>
          <p:pic>
            <p:nvPicPr>
              <p:cNvPr id="20" name="图形 19" descr="鱼">
                <a:extLst>
                  <a:ext uri="{FF2B5EF4-FFF2-40B4-BE49-F238E27FC236}">
                    <a16:creationId xmlns:a16="http://schemas.microsoft.com/office/drawing/2014/main" id="{6027FD3B-3B5E-44D1-9833-DEE66850B70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0">
                <a:extLst>
                  <a:ext uri="{28A0092B-C50C-407E-A947-70E740481C1C}">
                    <a14:useLocalDpi xmlns:a14="http://schemas.microsoft.com/office/drawing/2010/main" val="0"/>
                  </a:ext>
                  <a:ext uri="{96DAC541-7B7A-43D3-8B79-37D633B846F1}">
                    <asvg:svgBlip xmlns:asvg="http://schemas.microsoft.com/office/drawing/2016/SVG/main" r:embed="rId11"/>
                  </a:ext>
                </a:extLst>
              </a:blip>
              <a:stretch>
                <a:fillRect/>
              </a:stretch>
            </p:blipFill>
            <p:spPr>
              <a:xfrm>
                <a:off x="6262068" y="8488705"/>
                <a:ext cx="416581" cy="416581"/>
              </a:xfrm>
              <a:prstGeom prst="rect">
                <a:avLst/>
              </a:prstGeom>
            </p:spPr>
          </p:pic>
          <p:sp>
            <p:nvSpPr>
              <p:cNvPr id="51" name="矩形 50">
                <a:extLst>
                  <a:ext uri="{FF2B5EF4-FFF2-40B4-BE49-F238E27FC236}">
                    <a16:creationId xmlns:a16="http://schemas.microsoft.com/office/drawing/2014/main" id="{3876BB45-B97D-47A0-AF0B-80A84E56B767}"/>
                  </a:ext>
                </a:extLst>
              </p:cNvPr>
              <p:cNvSpPr/>
              <p:nvPr/>
            </p:nvSpPr>
            <p:spPr>
              <a:xfrm>
                <a:off x="5545368" y="8813629"/>
                <a:ext cx="2045640" cy="5874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zh-CN" altLang="en-US" sz="1016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水产养殖业 </a:t>
                </a:r>
                <a:endParaRPr lang="zh-CN" altLang="en-US" sz="1016" dirty="0"/>
              </a:p>
            </p:txBody>
          </p:sp>
        </p:grpSp>
        <p:sp>
          <p:nvSpPr>
            <p:cNvPr id="64" name="云形 63">
              <a:extLst>
                <a:ext uri="{FF2B5EF4-FFF2-40B4-BE49-F238E27FC236}">
                  <a16:creationId xmlns:a16="http://schemas.microsoft.com/office/drawing/2014/main" id="{1155A1B5-EF91-455A-B6F7-79984974AC97}"/>
                </a:ext>
              </a:extLst>
            </p:cNvPr>
            <p:cNvSpPr/>
            <p:nvPr/>
          </p:nvSpPr>
          <p:spPr>
            <a:xfrm rot="221068">
              <a:off x="1902259" y="8863917"/>
              <a:ext cx="6664078" cy="3437672"/>
            </a:xfrm>
            <a:prstGeom prst="cloud">
              <a:avLst/>
            </a:prstGeom>
            <a:noFill/>
            <a:ln w="28575">
              <a:solidFill>
                <a:srgbClr val="00B0F0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762">
                <a:solidFill>
                  <a:srgbClr val="963636"/>
                </a:solidFill>
              </a:endParaRPr>
            </a:p>
          </p:txBody>
        </p:sp>
      </p:grpSp>
      <p:sp>
        <p:nvSpPr>
          <p:cNvPr id="68" name="矩形 67">
            <a:extLst>
              <a:ext uri="{FF2B5EF4-FFF2-40B4-BE49-F238E27FC236}">
                <a16:creationId xmlns:a16="http://schemas.microsoft.com/office/drawing/2014/main" id="{126106A6-30DA-41D9-A292-1954F9C9DA44}"/>
              </a:ext>
            </a:extLst>
          </p:cNvPr>
          <p:cNvSpPr/>
          <p:nvPr/>
        </p:nvSpPr>
        <p:spPr>
          <a:xfrm>
            <a:off x="1243981" y="4059660"/>
            <a:ext cx="2156759" cy="1010720"/>
          </a:xfrm>
          <a:prstGeom prst="rect">
            <a:avLst/>
          </a:prstGeom>
          <a:solidFill>
            <a:schemeClr val="bg1">
              <a:lumMod val="50000"/>
              <a:alpha val="71000"/>
            </a:schemeClr>
          </a:solidFill>
          <a:ln>
            <a:noFill/>
          </a:ln>
          <a:effectLst>
            <a:softEdge rad="889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185"/>
          </a:p>
        </p:txBody>
      </p:sp>
      <p:grpSp>
        <p:nvGrpSpPr>
          <p:cNvPr id="84" name="组合 83">
            <a:extLst>
              <a:ext uri="{FF2B5EF4-FFF2-40B4-BE49-F238E27FC236}">
                <a16:creationId xmlns:a16="http://schemas.microsoft.com/office/drawing/2014/main" id="{08FFCFA3-8002-464A-9BC8-8B07F599CAB2}"/>
              </a:ext>
            </a:extLst>
          </p:cNvPr>
          <p:cNvGrpSpPr/>
          <p:nvPr/>
        </p:nvGrpSpPr>
        <p:grpSpPr>
          <a:xfrm>
            <a:off x="1589575" y="6018085"/>
            <a:ext cx="437617" cy="155955"/>
            <a:chOff x="3114252" y="15402905"/>
            <a:chExt cx="1174587" cy="266609"/>
          </a:xfrm>
        </p:grpSpPr>
        <p:grpSp>
          <p:nvGrpSpPr>
            <p:cNvPr id="81" name="组合 80">
              <a:extLst>
                <a:ext uri="{FF2B5EF4-FFF2-40B4-BE49-F238E27FC236}">
                  <a16:creationId xmlns:a16="http://schemas.microsoft.com/office/drawing/2014/main" id="{7C29B080-F88F-4053-8697-9C20D2F0284D}"/>
                </a:ext>
              </a:extLst>
            </p:cNvPr>
            <p:cNvGrpSpPr/>
            <p:nvPr/>
          </p:nvGrpSpPr>
          <p:grpSpPr>
            <a:xfrm flipV="1">
              <a:off x="3125682" y="15402905"/>
              <a:ext cx="1163157" cy="266609"/>
              <a:chOff x="4658523" y="13641050"/>
              <a:chExt cx="1163157" cy="536024"/>
            </a:xfrm>
          </p:grpSpPr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719B8098-6461-4BC0-8050-4FF0D08D32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8523" y="13644880"/>
                <a:ext cx="1163157" cy="0"/>
              </a:xfrm>
              <a:prstGeom prst="straightConnector1">
                <a:avLst/>
              </a:prstGeom>
              <a:ln w="12700">
                <a:solidFill>
                  <a:schemeClr val="accent4">
                    <a:lumMod val="40000"/>
                    <a:lumOff val="6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直接连接符 79">
                <a:extLst>
                  <a:ext uri="{FF2B5EF4-FFF2-40B4-BE49-F238E27FC236}">
                    <a16:creationId xmlns:a16="http://schemas.microsoft.com/office/drawing/2014/main" id="{F05CB6AA-1498-4D53-A4A6-63A249859B9A}"/>
                  </a:ext>
                </a:extLst>
              </p:cNvPr>
              <p:cNvCxnSpPr/>
              <p:nvPr/>
            </p:nvCxnSpPr>
            <p:spPr>
              <a:xfrm>
                <a:off x="4664238" y="13641050"/>
                <a:ext cx="0" cy="536024"/>
              </a:xfrm>
              <a:prstGeom prst="line">
                <a:avLst/>
              </a:prstGeom>
              <a:ln w="12700">
                <a:solidFill>
                  <a:schemeClr val="accent4">
                    <a:lumMod val="40000"/>
                    <a:lumOff val="6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2" name="椭圆 81">
              <a:extLst>
                <a:ext uri="{FF2B5EF4-FFF2-40B4-BE49-F238E27FC236}">
                  <a16:creationId xmlns:a16="http://schemas.microsoft.com/office/drawing/2014/main" id="{0FD49F86-5DD6-4090-AA8F-9303E0557396}"/>
                </a:ext>
              </a:extLst>
            </p:cNvPr>
            <p:cNvSpPr/>
            <p:nvPr/>
          </p:nvSpPr>
          <p:spPr>
            <a:xfrm>
              <a:off x="3114252" y="15407346"/>
              <a:ext cx="36000" cy="3600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85"/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C33DE3AC-E487-4241-88BF-B80A20348DFA}"/>
              </a:ext>
            </a:extLst>
          </p:cNvPr>
          <p:cNvSpPr txBox="1"/>
          <p:nvPr/>
        </p:nvSpPr>
        <p:spPr>
          <a:xfrm>
            <a:off x="1815580" y="6103675"/>
            <a:ext cx="492372" cy="35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47" dirty="0">
                <a:latin typeface="华文楷体" panose="02010600040101010101" pitchFamily="2" charset="-122"/>
                <a:ea typeface="华文楷体" panose="02010600040101010101" pitchFamily="2" charset="-122"/>
              </a:rPr>
              <a:t>ph</a:t>
            </a:r>
            <a:r>
              <a:rPr lang="zh-CN" altLang="en-US" sz="847" dirty="0">
                <a:latin typeface="华文楷体" panose="02010600040101010101" pitchFamily="2" charset="-122"/>
                <a:ea typeface="华文楷体" panose="02010600040101010101" pitchFamily="2" charset="-122"/>
              </a:rPr>
              <a:t>传感器</a:t>
            </a:r>
          </a:p>
        </p:txBody>
      </p: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4F05E4F4-6930-4396-9C56-1BD0DB43E232}"/>
              </a:ext>
            </a:extLst>
          </p:cNvPr>
          <p:cNvGrpSpPr/>
          <p:nvPr/>
        </p:nvGrpSpPr>
        <p:grpSpPr>
          <a:xfrm flipH="1">
            <a:off x="326467" y="4932644"/>
            <a:ext cx="689328" cy="112859"/>
            <a:chOff x="3114252" y="15402905"/>
            <a:chExt cx="1174587" cy="266609"/>
          </a:xfrm>
        </p:grpSpPr>
        <p:grpSp>
          <p:nvGrpSpPr>
            <p:cNvPr id="96" name="组合 95">
              <a:extLst>
                <a:ext uri="{FF2B5EF4-FFF2-40B4-BE49-F238E27FC236}">
                  <a16:creationId xmlns:a16="http://schemas.microsoft.com/office/drawing/2014/main" id="{956C0AC7-57CA-47FE-BD66-06A134BE2019}"/>
                </a:ext>
              </a:extLst>
            </p:cNvPr>
            <p:cNvGrpSpPr/>
            <p:nvPr/>
          </p:nvGrpSpPr>
          <p:grpSpPr>
            <a:xfrm flipV="1">
              <a:off x="3125682" y="15402905"/>
              <a:ext cx="1163157" cy="266609"/>
              <a:chOff x="4658523" y="13641050"/>
              <a:chExt cx="1163157" cy="536024"/>
            </a:xfrm>
          </p:grpSpPr>
          <p:cxnSp>
            <p:nvCxnSpPr>
              <p:cNvPr id="98" name="直接箭头连接符 97">
                <a:extLst>
                  <a:ext uri="{FF2B5EF4-FFF2-40B4-BE49-F238E27FC236}">
                    <a16:creationId xmlns:a16="http://schemas.microsoft.com/office/drawing/2014/main" id="{D0871906-661C-4C16-AF4D-AD28FD6E361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8523" y="13644880"/>
                <a:ext cx="1163157" cy="0"/>
              </a:xfrm>
              <a:prstGeom prst="straightConnector1">
                <a:avLst/>
              </a:prstGeom>
              <a:ln w="12700">
                <a:solidFill>
                  <a:schemeClr val="accent4">
                    <a:lumMod val="40000"/>
                    <a:lumOff val="6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直接连接符 98">
                <a:extLst>
                  <a:ext uri="{FF2B5EF4-FFF2-40B4-BE49-F238E27FC236}">
                    <a16:creationId xmlns:a16="http://schemas.microsoft.com/office/drawing/2014/main" id="{A53E2C2A-FDF8-406C-8A75-0FA77F767230}"/>
                  </a:ext>
                </a:extLst>
              </p:cNvPr>
              <p:cNvCxnSpPr/>
              <p:nvPr/>
            </p:nvCxnSpPr>
            <p:spPr>
              <a:xfrm>
                <a:off x="4664238" y="13641050"/>
                <a:ext cx="0" cy="536024"/>
              </a:xfrm>
              <a:prstGeom prst="line">
                <a:avLst/>
              </a:prstGeom>
              <a:ln w="12700">
                <a:solidFill>
                  <a:schemeClr val="accent4">
                    <a:lumMod val="40000"/>
                    <a:lumOff val="6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7" name="椭圆 96">
              <a:extLst>
                <a:ext uri="{FF2B5EF4-FFF2-40B4-BE49-F238E27FC236}">
                  <a16:creationId xmlns:a16="http://schemas.microsoft.com/office/drawing/2014/main" id="{9970DFA8-5AC6-4207-82D9-262576A94FB1}"/>
                </a:ext>
              </a:extLst>
            </p:cNvPr>
            <p:cNvSpPr/>
            <p:nvPr/>
          </p:nvSpPr>
          <p:spPr>
            <a:xfrm>
              <a:off x="3114252" y="15407346"/>
              <a:ext cx="36000" cy="3600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85"/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C487B57E-B832-4F46-B273-50E40F3384E9}"/>
              </a:ext>
            </a:extLst>
          </p:cNvPr>
          <p:cNvGrpSpPr/>
          <p:nvPr/>
        </p:nvGrpSpPr>
        <p:grpSpPr>
          <a:xfrm flipH="1">
            <a:off x="357233" y="5697350"/>
            <a:ext cx="647343" cy="112859"/>
            <a:chOff x="3114252" y="15402905"/>
            <a:chExt cx="1174587" cy="266609"/>
          </a:xfrm>
        </p:grpSpPr>
        <p:grpSp>
          <p:nvGrpSpPr>
            <p:cNvPr id="101" name="组合 100">
              <a:extLst>
                <a:ext uri="{FF2B5EF4-FFF2-40B4-BE49-F238E27FC236}">
                  <a16:creationId xmlns:a16="http://schemas.microsoft.com/office/drawing/2014/main" id="{F152129A-EF0C-4591-83FF-39DEC1F5FBFE}"/>
                </a:ext>
              </a:extLst>
            </p:cNvPr>
            <p:cNvGrpSpPr/>
            <p:nvPr/>
          </p:nvGrpSpPr>
          <p:grpSpPr>
            <a:xfrm flipV="1">
              <a:off x="3125682" y="15402905"/>
              <a:ext cx="1163157" cy="266609"/>
              <a:chOff x="4658523" y="13641050"/>
              <a:chExt cx="1163157" cy="536024"/>
            </a:xfrm>
          </p:grpSpPr>
          <p:cxnSp>
            <p:nvCxnSpPr>
              <p:cNvPr id="103" name="直接箭头连接符 102">
                <a:extLst>
                  <a:ext uri="{FF2B5EF4-FFF2-40B4-BE49-F238E27FC236}">
                    <a16:creationId xmlns:a16="http://schemas.microsoft.com/office/drawing/2014/main" id="{438FC46F-34C4-4362-B641-BED01446B3C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8523" y="13644880"/>
                <a:ext cx="1163157" cy="0"/>
              </a:xfrm>
              <a:prstGeom prst="straightConnector1">
                <a:avLst/>
              </a:prstGeom>
              <a:ln w="12700">
                <a:solidFill>
                  <a:schemeClr val="accent4">
                    <a:lumMod val="40000"/>
                    <a:lumOff val="6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直接连接符 103">
                <a:extLst>
                  <a:ext uri="{FF2B5EF4-FFF2-40B4-BE49-F238E27FC236}">
                    <a16:creationId xmlns:a16="http://schemas.microsoft.com/office/drawing/2014/main" id="{F6E301C0-658B-4115-AF14-73EDF824B3DF}"/>
                  </a:ext>
                </a:extLst>
              </p:cNvPr>
              <p:cNvCxnSpPr/>
              <p:nvPr/>
            </p:nvCxnSpPr>
            <p:spPr>
              <a:xfrm>
                <a:off x="4664238" y="13641050"/>
                <a:ext cx="0" cy="536024"/>
              </a:xfrm>
              <a:prstGeom prst="line">
                <a:avLst/>
              </a:prstGeom>
              <a:ln w="12700">
                <a:solidFill>
                  <a:schemeClr val="accent4">
                    <a:lumMod val="40000"/>
                    <a:lumOff val="6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2" name="椭圆 101">
              <a:extLst>
                <a:ext uri="{FF2B5EF4-FFF2-40B4-BE49-F238E27FC236}">
                  <a16:creationId xmlns:a16="http://schemas.microsoft.com/office/drawing/2014/main" id="{27C8D95B-21A4-47DA-BC8A-2B3084CA17E3}"/>
                </a:ext>
              </a:extLst>
            </p:cNvPr>
            <p:cNvSpPr/>
            <p:nvPr/>
          </p:nvSpPr>
          <p:spPr>
            <a:xfrm>
              <a:off x="3114252" y="15407346"/>
              <a:ext cx="36000" cy="3600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85"/>
            </a:p>
          </p:txBody>
        </p:sp>
      </p:grpSp>
      <p:grpSp>
        <p:nvGrpSpPr>
          <p:cNvPr id="105" name="组合 104">
            <a:extLst>
              <a:ext uri="{FF2B5EF4-FFF2-40B4-BE49-F238E27FC236}">
                <a16:creationId xmlns:a16="http://schemas.microsoft.com/office/drawing/2014/main" id="{9C8570A4-97D9-4F75-B2B2-DE8D74867BF3}"/>
              </a:ext>
            </a:extLst>
          </p:cNvPr>
          <p:cNvGrpSpPr/>
          <p:nvPr/>
        </p:nvGrpSpPr>
        <p:grpSpPr>
          <a:xfrm flipH="1">
            <a:off x="562782" y="6008691"/>
            <a:ext cx="462922" cy="165207"/>
            <a:chOff x="3114252" y="15402905"/>
            <a:chExt cx="1174587" cy="266609"/>
          </a:xfrm>
        </p:grpSpPr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B9188D9B-1F73-4FCC-87B8-67428C9623B2}"/>
                </a:ext>
              </a:extLst>
            </p:cNvPr>
            <p:cNvGrpSpPr/>
            <p:nvPr/>
          </p:nvGrpSpPr>
          <p:grpSpPr>
            <a:xfrm flipV="1">
              <a:off x="3125682" y="15402905"/>
              <a:ext cx="1163157" cy="266609"/>
              <a:chOff x="4658523" y="13641050"/>
              <a:chExt cx="1163157" cy="536024"/>
            </a:xfrm>
          </p:grpSpPr>
          <p:cxnSp>
            <p:nvCxnSpPr>
              <p:cNvPr id="108" name="直接箭头连接符 107">
                <a:extLst>
                  <a:ext uri="{FF2B5EF4-FFF2-40B4-BE49-F238E27FC236}">
                    <a16:creationId xmlns:a16="http://schemas.microsoft.com/office/drawing/2014/main" id="{37B59059-178B-4996-96E2-F62E6D0EB7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658523" y="13644880"/>
                <a:ext cx="1163157" cy="0"/>
              </a:xfrm>
              <a:prstGeom prst="straightConnector1">
                <a:avLst/>
              </a:prstGeom>
              <a:ln w="12700">
                <a:solidFill>
                  <a:schemeClr val="accent4">
                    <a:lumMod val="40000"/>
                    <a:lumOff val="60000"/>
                  </a:schemeClr>
                </a:solidFill>
                <a:prstDash val="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9" name="直接连接符 108">
                <a:extLst>
                  <a:ext uri="{FF2B5EF4-FFF2-40B4-BE49-F238E27FC236}">
                    <a16:creationId xmlns:a16="http://schemas.microsoft.com/office/drawing/2014/main" id="{3931AA59-9CA0-41A2-BBE0-588764EC0503}"/>
                  </a:ext>
                </a:extLst>
              </p:cNvPr>
              <p:cNvCxnSpPr/>
              <p:nvPr/>
            </p:nvCxnSpPr>
            <p:spPr>
              <a:xfrm>
                <a:off x="4664238" y="13641050"/>
                <a:ext cx="0" cy="536024"/>
              </a:xfrm>
              <a:prstGeom prst="line">
                <a:avLst/>
              </a:prstGeom>
              <a:ln w="12700">
                <a:solidFill>
                  <a:schemeClr val="accent4">
                    <a:lumMod val="40000"/>
                    <a:lumOff val="6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7" name="椭圆 106">
              <a:extLst>
                <a:ext uri="{FF2B5EF4-FFF2-40B4-BE49-F238E27FC236}">
                  <a16:creationId xmlns:a16="http://schemas.microsoft.com/office/drawing/2014/main" id="{1FC4E695-8C09-4041-811C-B912AF3F63C8}"/>
                </a:ext>
              </a:extLst>
            </p:cNvPr>
            <p:cNvSpPr/>
            <p:nvPr/>
          </p:nvSpPr>
          <p:spPr>
            <a:xfrm>
              <a:off x="3114252" y="15407346"/>
              <a:ext cx="36000" cy="36000"/>
            </a:xfrm>
            <a:prstGeom prst="ellipse">
              <a:avLst/>
            </a:prstGeom>
            <a:solidFill>
              <a:schemeClr val="bg2">
                <a:lumMod val="75000"/>
              </a:schemeClr>
            </a:solidFill>
            <a:ln>
              <a:solidFill>
                <a:schemeClr val="accent4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85"/>
            </a:p>
          </p:txBody>
        </p:sp>
      </p:grpSp>
      <p:sp>
        <p:nvSpPr>
          <p:cNvPr id="111" name="文本框 110">
            <a:extLst>
              <a:ext uri="{FF2B5EF4-FFF2-40B4-BE49-F238E27FC236}">
                <a16:creationId xmlns:a16="http://schemas.microsoft.com/office/drawing/2014/main" id="{7314264B-E7D5-4562-A8CA-33FCF5FB58E1}"/>
              </a:ext>
            </a:extLst>
          </p:cNvPr>
          <p:cNvSpPr txBox="1"/>
          <p:nvPr/>
        </p:nvSpPr>
        <p:spPr>
          <a:xfrm>
            <a:off x="115963" y="6155768"/>
            <a:ext cx="512358" cy="35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47" dirty="0">
                <a:latin typeface="华文楷体" panose="02010600040101010101" pitchFamily="2" charset="-122"/>
                <a:ea typeface="华文楷体" panose="02010600040101010101" pitchFamily="2" charset="-122"/>
              </a:rPr>
              <a:t>温度传感器</a:t>
            </a:r>
          </a:p>
        </p:txBody>
      </p:sp>
      <p:sp>
        <p:nvSpPr>
          <p:cNvPr id="113" name="文本框 112">
            <a:extLst>
              <a:ext uri="{FF2B5EF4-FFF2-40B4-BE49-F238E27FC236}">
                <a16:creationId xmlns:a16="http://schemas.microsoft.com/office/drawing/2014/main" id="{FEE93A32-A079-4FD5-9C2E-6234B7A344FD}"/>
              </a:ext>
            </a:extLst>
          </p:cNvPr>
          <p:cNvSpPr txBox="1"/>
          <p:nvPr/>
        </p:nvSpPr>
        <p:spPr>
          <a:xfrm>
            <a:off x="97646" y="5661156"/>
            <a:ext cx="512358" cy="35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847" dirty="0">
                <a:latin typeface="华文楷体" panose="02010600040101010101" pitchFamily="2" charset="-122"/>
                <a:ea typeface="华文楷体" panose="02010600040101010101" pitchFamily="2" charset="-122"/>
              </a:rPr>
              <a:t>浊度传感器</a:t>
            </a:r>
          </a:p>
        </p:txBody>
      </p:sp>
      <p:grpSp>
        <p:nvGrpSpPr>
          <p:cNvPr id="121" name="组合 120">
            <a:extLst>
              <a:ext uri="{FF2B5EF4-FFF2-40B4-BE49-F238E27FC236}">
                <a16:creationId xmlns:a16="http://schemas.microsoft.com/office/drawing/2014/main" id="{DC843B51-093C-4D71-A563-EC4CBA6E5BEC}"/>
              </a:ext>
            </a:extLst>
          </p:cNvPr>
          <p:cNvGrpSpPr/>
          <p:nvPr/>
        </p:nvGrpSpPr>
        <p:grpSpPr>
          <a:xfrm>
            <a:off x="3404550" y="4619424"/>
            <a:ext cx="978678" cy="403884"/>
            <a:chOff x="2981856" y="12774568"/>
            <a:chExt cx="2311958" cy="331449"/>
          </a:xfrm>
        </p:grpSpPr>
        <p:grpSp>
          <p:nvGrpSpPr>
            <p:cNvPr id="90" name="组合 89">
              <a:extLst>
                <a:ext uri="{FF2B5EF4-FFF2-40B4-BE49-F238E27FC236}">
                  <a16:creationId xmlns:a16="http://schemas.microsoft.com/office/drawing/2014/main" id="{FDF4C3CF-D129-4D8A-92A5-694BD1F71AD9}"/>
                </a:ext>
              </a:extLst>
            </p:cNvPr>
            <p:cNvGrpSpPr/>
            <p:nvPr/>
          </p:nvGrpSpPr>
          <p:grpSpPr>
            <a:xfrm>
              <a:off x="2981856" y="12798240"/>
              <a:ext cx="1628416" cy="307777"/>
              <a:chOff x="3114252" y="15402905"/>
              <a:chExt cx="1174587" cy="266609"/>
            </a:xfrm>
          </p:grpSpPr>
          <p:grpSp>
            <p:nvGrpSpPr>
              <p:cNvPr id="91" name="组合 90">
                <a:extLst>
                  <a:ext uri="{FF2B5EF4-FFF2-40B4-BE49-F238E27FC236}">
                    <a16:creationId xmlns:a16="http://schemas.microsoft.com/office/drawing/2014/main" id="{EA33F818-F2E8-4D96-8E80-126314C20328}"/>
                  </a:ext>
                </a:extLst>
              </p:cNvPr>
              <p:cNvGrpSpPr/>
              <p:nvPr/>
            </p:nvGrpSpPr>
            <p:grpSpPr>
              <a:xfrm flipV="1">
                <a:off x="3125682" y="15402905"/>
                <a:ext cx="1163157" cy="266609"/>
                <a:chOff x="4658523" y="13641050"/>
                <a:chExt cx="1163157" cy="536024"/>
              </a:xfrm>
            </p:grpSpPr>
            <p:cxnSp>
              <p:nvCxnSpPr>
                <p:cNvPr id="93" name="直接箭头连接符 92">
                  <a:extLst>
                    <a:ext uri="{FF2B5EF4-FFF2-40B4-BE49-F238E27FC236}">
                      <a16:creationId xmlns:a16="http://schemas.microsoft.com/office/drawing/2014/main" id="{31E97D6E-11B1-420E-9150-26167BADA56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658523" y="13644880"/>
                  <a:ext cx="1163157" cy="0"/>
                </a:xfrm>
                <a:prstGeom prst="straightConnector1">
                  <a:avLst/>
                </a:prstGeom>
                <a:ln w="12700">
                  <a:solidFill>
                    <a:schemeClr val="accent4">
                      <a:lumMod val="40000"/>
                      <a:lumOff val="60000"/>
                    </a:schemeClr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93">
                  <a:extLst>
                    <a:ext uri="{FF2B5EF4-FFF2-40B4-BE49-F238E27FC236}">
                      <a16:creationId xmlns:a16="http://schemas.microsoft.com/office/drawing/2014/main" id="{DACB82E2-178F-452C-8FDC-3B2727C3A8BA}"/>
                    </a:ext>
                  </a:extLst>
                </p:cNvPr>
                <p:cNvCxnSpPr/>
                <p:nvPr/>
              </p:nvCxnSpPr>
              <p:spPr>
                <a:xfrm>
                  <a:off x="4664238" y="13641050"/>
                  <a:ext cx="0" cy="536024"/>
                </a:xfrm>
                <a:prstGeom prst="line">
                  <a:avLst/>
                </a:prstGeom>
                <a:ln w="12700">
                  <a:solidFill>
                    <a:schemeClr val="accent4">
                      <a:lumMod val="40000"/>
                      <a:lumOff val="60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92" name="椭圆 91">
                <a:extLst>
                  <a:ext uri="{FF2B5EF4-FFF2-40B4-BE49-F238E27FC236}">
                    <a16:creationId xmlns:a16="http://schemas.microsoft.com/office/drawing/2014/main" id="{44EBEC63-749A-425F-B3D6-4B87905620B7}"/>
                  </a:ext>
                </a:extLst>
              </p:cNvPr>
              <p:cNvSpPr/>
              <p:nvPr/>
            </p:nvSpPr>
            <p:spPr>
              <a:xfrm>
                <a:off x="3114252" y="15407346"/>
                <a:ext cx="36000" cy="36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185"/>
              </a:p>
            </p:txBody>
          </p:sp>
        </p:grpSp>
        <p:sp>
          <p:nvSpPr>
            <p:cNvPr id="115" name="文本框 114">
              <a:extLst>
                <a:ext uri="{FF2B5EF4-FFF2-40B4-BE49-F238E27FC236}">
                  <a16:creationId xmlns:a16="http://schemas.microsoft.com/office/drawing/2014/main" id="{313A5913-B48F-41EE-B4BD-7176A92AE808}"/>
                </a:ext>
              </a:extLst>
            </p:cNvPr>
            <p:cNvSpPr txBox="1"/>
            <p:nvPr/>
          </p:nvSpPr>
          <p:spPr>
            <a:xfrm>
              <a:off x="3665398" y="12774568"/>
              <a:ext cx="1628416" cy="18275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47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通信模块</a:t>
              </a:r>
            </a:p>
          </p:txBody>
        </p:sp>
      </p:grpSp>
      <p:sp>
        <p:nvSpPr>
          <p:cNvPr id="117" name="文本框 116">
            <a:extLst>
              <a:ext uri="{FF2B5EF4-FFF2-40B4-BE49-F238E27FC236}">
                <a16:creationId xmlns:a16="http://schemas.microsoft.com/office/drawing/2014/main" id="{6048CB22-63EF-417A-9616-E2453CA4ECB0}"/>
              </a:ext>
            </a:extLst>
          </p:cNvPr>
          <p:cNvSpPr txBox="1"/>
          <p:nvPr/>
        </p:nvSpPr>
        <p:spPr>
          <a:xfrm>
            <a:off x="161156" y="4941224"/>
            <a:ext cx="689328" cy="3530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847" dirty="0">
                <a:latin typeface="华文楷体" panose="02010600040101010101" pitchFamily="2" charset="-122"/>
                <a:ea typeface="华文楷体" panose="02010600040101010101" pitchFamily="2" charset="-122"/>
              </a:rPr>
              <a:t>Arduino UNO R3</a:t>
            </a:r>
            <a:endParaRPr lang="zh-CN" altLang="en-US" sz="847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3D3CCD42-0F79-4332-AF83-0C4340562E11}"/>
              </a:ext>
            </a:extLst>
          </p:cNvPr>
          <p:cNvGrpSpPr/>
          <p:nvPr/>
        </p:nvGrpSpPr>
        <p:grpSpPr>
          <a:xfrm>
            <a:off x="4500366" y="4146315"/>
            <a:ext cx="3782577" cy="2765191"/>
            <a:chOff x="5985302" y="11745082"/>
            <a:chExt cx="4912952" cy="394674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9637CA24-C4FE-4A4D-A443-567D903AD4B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6931334" y="11745082"/>
              <a:ext cx="2864639" cy="3489376"/>
            </a:xfrm>
            <a:prstGeom prst="rect">
              <a:avLst/>
            </a:prstGeom>
          </p:spPr>
        </p:pic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93F0733B-4D9D-4A31-88EC-24CB0279E7E0}"/>
                </a:ext>
              </a:extLst>
            </p:cNvPr>
            <p:cNvSpPr txBox="1"/>
            <p:nvPr/>
          </p:nvSpPr>
          <p:spPr>
            <a:xfrm>
              <a:off x="7882529" y="15262420"/>
              <a:ext cx="1210358" cy="4294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355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用户终端</a:t>
              </a:r>
            </a:p>
          </p:txBody>
        </p:sp>
        <p:grpSp>
          <p:nvGrpSpPr>
            <p:cNvPr id="156" name="组合 155">
              <a:extLst>
                <a:ext uri="{FF2B5EF4-FFF2-40B4-BE49-F238E27FC236}">
                  <a16:creationId xmlns:a16="http://schemas.microsoft.com/office/drawing/2014/main" id="{9688A78F-0B27-441D-ABA4-2D744ED35F55}"/>
                </a:ext>
              </a:extLst>
            </p:cNvPr>
            <p:cNvGrpSpPr/>
            <p:nvPr/>
          </p:nvGrpSpPr>
          <p:grpSpPr>
            <a:xfrm>
              <a:off x="5985302" y="12531586"/>
              <a:ext cx="1892053" cy="708860"/>
              <a:chOff x="5981517" y="12720541"/>
              <a:chExt cx="1892053" cy="708860"/>
            </a:xfrm>
          </p:grpSpPr>
          <p:grpSp>
            <p:nvGrpSpPr>
              <p:cNvPr id="123" name="组合 122">
                <a:extLst>
                  <a:ext uri="{FF2B5EF4-FFF2-40B4-BE49-F238E27FC236}">
                    <a16:creationId xmlns:a16="http://schemas.microsoft.com/office/drawing/2014/main" id="{2606E031-4153-4339-96E0-6D33B94DDA92}"/>
                  </a:ext>
                </a:extLst>
              </p:cNvPr>
              <p:cNvGrpSpPr/>
              <p:nvPr/>
            </p:nvGrpSpPr>
            <p:grpSpPr>
              <a:xfrm flipH="1" flipV="1">
                <a:off x="5981517" y="13057626"/>
                <a:ext cx="1892053" cy="371775"/>
                <a:chOff x="3114252" y="15402905"/>
                <a:chExt cx="1174587" cy="266609"/>
              </a:xfrm>
            </p:grpSpPr>
            <p:grpSp>
              <p:nvGrpSpPr>
                <p:cNvPr id="125" name="组合 124">
                  <a:extLst>
                    <a:ext uri="{FF2B5EF4-FFF2-40B4-BE49-F238E27FC236}">
                      <a16:creationId xmlns:a16="http://schemas.microsoft.com/office/drawing/2014/main" id="{D863D4C5-96B2-4CA1-A9B4-C65D7EA74976}"/>
                    </a:ext>
                  </a:extLst>
                </p:cNvPr>
                <p:cNvGrpSpPr/>
                <p:nvPr/>
              </p:nvGrpSpPr>
              <p:grpSpPr>
                <a:xfrm flipV="1">
                  <a:off x="3125682" y="15402905"/>
                  <a:ext cx="1163157" cy="266609"/>
                  <a:chOff x="4658523" y="13641050"/>
                  <a:chExt cx="1163157" cy="536024"/>
                </a:xfrm>
              </p:grpSpPr>
              <p:cxnSp>
                <p:nvCxnSpPr>
                  <p:cNvPr id="127" name="直接箭头连接符 126">
                    <a:extLst>
                      <a:ext uri="{FF2B5EF4-FFF2-40B4-BE49-F238E27FC236}">
                        <a16:creationId xmlns:a16="http://schemas.microsoft.com/office/drawing/2014/main" id="{8B6DF593-99F5-40CE-AB6B-7EA250B842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4658523" y="13644880"/>
                    <a:ext cx="1163157" cy="0"/>
                  </a:xfrm>
                  <a:prstGeom prst="straightConnector1">
                    <a:avLst/>
                  </a:prstGeom>
                  <a:ln w="12700">
                    <a:solidFill>
                      <a:schemeClr val="accent4">
                        <a:lumMod val="40000"/>
                        <a:lumOff val="60000"/>
                      </a:schemeClr>
                    </a:solidFill>
                    <a:prstDash val="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直接连接符 127">
                    <a:extLst>
                      <a:ext uri="{FF2B5EF4-FFF2-40B4-BE49-F238E27FC236}">
                        <a16:creationId xmlns:a16="http://schemas.microsoft.com/office/drawing/2014/main" id="{32F3AB28-B0C1-4E4D-B6AF-597E462C9FAA}"/>
                      </a:ext>
                    </a:extLst>
                  </p:cNvPr>
                  <p:cNvCxnSpPr/>
                  <p:nvPr/>
                </p:nvCxnSpPr>
                <p:spPr>
                  <a:xfrm>
                    <a:off x="4664238" y="13641050"/>
                    <a:ext cx="0" cy="536024"/>
                  </a:xfrm>
                  <a:prstGeom prst="line">
                    <a:avLst/>
                  </a:prstGeom>
                  <a:ln w="12700">
                    <a:solidFill>
                      <a:schemeClr val="accent4">
                        <a:lumMod val="40000"/>
                        <a:lumOff val="60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26" name="椭圆 125">
                  <a:extLst>
                    <a:ext uri="{FF2B5EF4-FFF2-40B4-BE49-F238E27FC236}">
                      <a16:creationId xmlns:a16="http://schemas.microsoft.com/office/drawing/2014/main" id="{D36A0652-A8CD-4497-8F11-86507DF77A0A}"/>
                    </a:ext>
                  </a:extLst>
                </p:cNvPr>
                <p:cNvSpPr/>
                <p:nvPr/>
              </p:nvSpPr>
              <p:spPr>
                <a:xfrm>
                  <a:off x="3114252" y="15407346"/>
                  <a:ext cx="36000" cy="36000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762"/>
                </a:p>
              </p:txBody>
            </p:sp>
          </p:grpSp>
          <p:sp>
            <p:nvSpPr>
              <p:cNvPr id="124" name="文本框 123">
                <a:extLst>
                  <a:ext uri="{FF2B5EF4-FFF2-40B4-BE49-F238E27FC236}">
                    <a16:creationId xmlns:a16="http://schemas.microsoft.com/office/drawing/2014/main" id="{5A709E87-C531-4586-A2DC-CDDFE4DFA7F0}"/>
                  </a:ext>
                </a:extLst>
              </p:cNvPr>
              <p:cNvSpPr txBox="1"/>
              <p:nvPr/>
            </p:nvSpPr>
            <p:spPr>
              <a:xfrm>
                <a:off x="6035223" y="12720541"/>
                <a:ext cx="1106265" cy="3178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47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当前天气</a:t>
                </a:r>
              </a:p>
            </p:txBody>
          </p:sp>
        </p:grpSp>
        <p:grpSp>
          <p:nvGrpSpPr>
            <p:cNvPr id="137" name="组合 136">
              <a:extLst>
                <a:ext uri="{FF2B5EF4-FFF2-40B4-BE49-F238E27FC236}">
                  <a16:creationId xmlns:a16="http://schemas.microsoft.com/office/drawing/2014/main" id="{57ECF376-F8F8-41D7-9F0A-E989D6F24024}"/>
                </a:ext>
              </a:extLst>
            </p:cNvPr>
            <p:cNvGrpSpPr/>
            <p:nvPr/>
          </p:nvGrpSpPr>
          <p:grpSpPr>
            <a:xfrm>
              <a:off x="8679038" y="14643195"/>
              <a:ext cx="2073042" cy="367635"/>
              <a:chOff x="3114252" y="15402905"/>
              <a:chExt cx="1174587" cy="266609"/>
            </a:xfrm>
          </p:grpSpPr>
          <p:grpSp>
            <p:nvGrpSpPr>
              <p:cNvPr id="139" name="组合 138">
                <a:extLst>
                  <a:ext uri="{FF2B5EF4-FFF2-40B4-BE49-F238E27FC236}">
                    <a16:creationId xmlns:a16="http://schemas.microsoft.com/office/drawing/2014/main" id="{9F2BF13C-61C8-4504-9BF2-AB407980522A}"/>
                  </a:ext>
                </a:extLst>
              </p:cNvPr>
              <p:cNvGrpSpPr/>
              <p:nvPr/>
            </p:nvGrpSpPr>
            <p:grpSpPr>
              <a:xfrm flipV="1">
                <a:off x="3125682" y="15402905"/>
                <a:ext cx="1163157" cy="266609"/>
                <a:chOff x="4658523" y="13641050"/>
                <a:chExt cx="1163157" cy="536024"/>
              </a:xfrm>
            </p:grpSpPr>
            <p:cxnSp>
              <p:nvCxnSpPr>
                <p:cNvPr id="141" name="直接箭头连接符 140">
                  <a:extLst>
                    <a:ext uri="{FF2B5EF4-FFF2-40B4-BE49-F238E27FC236}">
                      <a16:creationId xmlns:a16="http://schemas.microsoft.com/office/drawing/2014/main" id="{0ADF2F1D-61E8-45B2-8C70-24C4191A99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658523" y="13644880"/>
                  <a:ext cx="1163157" cy="0"/>
                </a:xfrm>
                <a:prstGeom prst="straightConnector1">
                  <a:avLst/>
                </a:prstGeom>
                <a:ln w="12700">
                  <a:solidFill>
                    <a:schemeClr val="accent4">
                      <a:lumMod val="40000"/>
                      <a:lumOff val="60000"/>
                    </a:schemeClr>
                  </a:solidFill>
                  <a:prstDash val="dash"/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直接连接符 141">
                  <a:extLst>
                    <a:ext uri="{FF2B5EF4-FFF2-40B4-BE49-F238E27FC236}">
                      <a16:creationId xmlns:a16="http://schemas.microsoft.com/office/drawing/2014/main" id="{3A1BE9F4-F892-46A9-B099-035402E4ACB8}"/>
                    </a:ext>
                  </a:extLst>
                </p:cNvPr>
                <p:cNvCxnSpPr/>
                <p:nvPr/>
              </p:nvCxnSpPr>
              <p:spPr>
                <a:xfrm>
                  <a:off x="4664238" y="13641050"/>
                  <a:ext cx="0" cy="536024"/>
                </a:xfrm>
                <a:prstGeom prst="line">
                  <a:avLst/>
                </a:prstGeom>
                <a:ln w="12700">
                  <a:solidFill>
                    <a:schemeClr val="accent4">
                      <a:lumMod val="40000"/>
                      <a:lumOff val="60000"/>
                    </a:schemeClr>
                  </a:solidFill>
                  <a:prstDash val="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40" name="椭圆 139">
                <a:extLst>
                  <a:ext uri="{FF2B5EF4-FFF2-40B4-BE49-F238E27FC236}">
                    <a16:creationId xmlns:a16="http://schemas.microsoft.com/office/drawing/2014/main" id="{9B56745E-F7D1-4898-98FF-64A90A3B5959}"/>
                  </a:ext>
                </a:extLst>
              </p:cNvPr>
              <p:cNvSpPr/>
              <p:nvPr/>
            </p:nvSpPr>
            <p:spPr>
              <a:xfrm>
                <a:off x="3114252" y="15407346"/>
                <a:ext cx="36000" cy="36000"/>
              </a:xfrm>
              <a:prstGeom prst="ellipse">
                <a:avLst/>
              </a:prstGeom>
              <a:solidFill>
                <a:schemeClr val="bg2">
                  <a:lumMod val="75000"/>
                </a:schemeClr>
              </a:solidFill>
              <a:ln>
                <a:solidFill>
                  <a:schemeClr val="accent4">
                    <a:lumMod val="40000"/>
                    <a:lumOff val="6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762"/>
              </a:p>
            </p:txBody>
          </p:sp>
        </p:grpSp>
        <p:sp>
          <p:nvSpPr>
            <p:cNvPr id="138" name="文本框 137">
              <a:extLst>
                <a:ext uri="{FF2B5EF4-FFF2-40B4-BE49-F238E27FC236}">
                  <a16:creationId xmlns:a16="http://schemas.microsoft.com/office/drawing/2014/main" id="{D83A6D21-BBED-46FA-8183-2F58C72F23AF}"/>
                </a:ext>
              </a:extLst>
            </p:cNvPr>
            <p:cNvSpPr txBox="1"/>
            <p:nvPr/>
          </p:nvSpPr>
          <p:spPr>
            <a:xfrm>
              <a:off x="9814463" y="14672464"/>
              <a:ext cx="1083791" cy="3178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47" dirty="0">
                  <a:latin typeface="华文楷体" panose="02010600040101010101" pitchFamily="2" charset="-122"/>
                  <a:ea typeface="华文楷体" panose="02010600040101010101" pitchFamily="2" charset="-122"/>
                </a:rPr>
                <a:t>数据预测</a:t>
              </a:r>
            </a:p>
          </p:txBody>
        </p:sp>
        <p:grpSp>
          <p:nvGrpSpPr>
            <p:cNvPr id="154" name="组合 153">
              <a:extLst>
                <a:ext uri="{FF2B5EF4-FFF2-40B4-BE49-F238E27FC236}">
                  <a16:creationId xmlns:a16="http://schemas.microsoft.com/office/drawing/2014/main" id="{9C13D939-2E36-463D-BECD-E5264FD1152E}"/>
                </a:ext>
              </a:extLst>
            </p:cNvPr>
            <p:cNvGrpSpPr/>
            <p:nvPr/>
          </p:nvGrpSpPr>
          <p:grpSpPr>
            <a:xfrm>
              <a:off x="8774338" y="12959330"/>
              <a:ext cx="1977744" cy="1170215"/>
              <a:chOff x="8744294" y="13416887"/>
              <a:chExt cx="1977744" cy="1170215"/>
            </a:xfrm>
          </p:grpSpPr>
          <p:grpSp>
            <p:nvGrpSpPr>
              <p:cNvPr id="144" name="组合 143">
                <a:extLst>
                  <a:ext uri="{FF2B5EF4-FFF2-40B4-BE49-F238E27FC236}">
                    <a16:creationId xmlns:a16="http://schemas.microsoft.com/office/drawing/2014/main" id="{50AF30AC-7D83-42C8-8FB5-C040D035641A}"/>
                  </a:ext>
                </a:extLst>
              </p:cNvPr>
              <p:cNvGrpSpPr/>
              <p:nvPr/>
            </p:nvGrpSpPr>
            <p:grpSpPr>
              <a:xfrm>
                <a:off x="8744294" y="13674981"/>
                <a:ext cx="1977744" cy="912121"/>
                <a:chOff x="3114252" y="15407346"/>
                <a:chExt cx="1157009" cy="661578"/>
              </a:xfrm>
            </p:grpSpPr>
            <p:grpSp>
              <p:nvGrpSpPr>
                <p:cNvPr id="146" name="组合 145">
                  <a:extLst>
                    <a:ext uri="{FF2B5EF4-FFF2-40B4-BE49-F238E27FC236}">
                      <a16:creationId xmlns:a16="http://schemas.microsoft.com/office/drawing/2014/main" id="{DAE93FF2-F872-49A4-8C65-ECD0431EBBEE}"/>
                    </a:ext>
                  </a:extLst>
                </p:cNvPr>
                <p:cNvGrpSpPr/>
                <p:nvPr/>
              </p:nvGrpSpPr>
              <p:grpSpPr>
                <a:xfrm flipV="1">
                  <a:off x="3146439" y="15443348"/>
                  <a:ext cx="1124822" cy="625576"/>
                  <a:chOff x="4679280" y="12838036"/>
                  <a:chExt cx="1124822" cy="1257737"/>
                </a:xfrm>
              </p:grpSpPr>
              <p:cxnSp>
                <p:nvCxnSpPr>
                  <p:cNvPr id="148" name="直接箭头连接符 147">
                    <a:extLst>
                      <a:ext uri="{FF2B5EF4-FFF2-40B4-BE49-F238E27FC236}">
                        <a16:creationId xmlns:a16="http://schemas.microsoft.com/office/drawing/2014/main" id="{D0CE395D-641F-409D-A817-52BF2DAE725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4679280" y="14095773"/>
                    <a:ext cx="1124822" cy="0"/>
                  </a:xfrm>
                  <a:prstGeom prst="straightConnector1">
                    <a:avLst/>
                  </a:prstGeom>
                  <a:ln w="12700">
                    <a:solidFill>
                      <a:schemeClr val="accent4">
                        <a:lumMod val="40000"/>
                        <a:lumOff val="60000"/>
                      </a:schemeClr>
                    </a:solidFill>
                    <a:prstDash val="dash"/>
                    <a:tailEnd type="triangle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直接连接符 148">
                    <a:extLst>
                      <a:ext uri="{FF2B5EF4-FFF2-40B4-BE49-F238E27FC236}">
                        <a16:creationId xmlns:a16="http://schemas.microsoft.com/office/drawing/2014/main" id="{97E56E27-B38D-4C9A-96D5-01C6DE4A9388}"/>
                      </a:ext>
                    </a:extLst>
                  </p:cNvPr>
                  <p:cNvCxnSpPr/>
                  <p:nvPr/>
                </p:nvCxnSpPr>
                <p:spPr>
                  <a:xfrm>
                    <a:off x="4683093" y="12838036"/>
                    <a:ext cx="0" cy="536024"/>
                  </a:xfrm>
                  <a:prstGeom prst="line">
                    <a:avLst/>
                  </a:prstGeom>
                  <a:ln w="12700">
                    <a:solidFill>
                      <a:schemeClr val="accent4">
                        <a:lumMod val="40000"/>
                        <a:lumOff val="60000"/>
                      </a:schemeClr>
                    </a:solidFill>
                    <a:prstDash val="dash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147" name="椭圆 146">
                  <a:extLst>
                    <a:ext uri="{FF2B5EF4-FFF2-40B4-BE49-F238E27FC236}">
                      <a16:creationId xmlns:a16="http://schemas.microsoft.com/office/drawing/2014/main" id="{574D17AF-631F-4B0C-99F5-6EAE1D139138}"/>
                    </a:ext>
                  </a:extLst>
                </p:cNvPr>
                <p:cNvSpPr/>
                <p:nvPr/>
              </p:nvSpPr>
              <p:spPr>
                <a:xfrm>
                  <a:off x="3114252" y="15407346"/>
                  <a:ext cx="36000" cy="36000"/>
                </a:xfrm>
                <a:prstGeom prst="ellipse">
                  <a:avLst/>
                </a:prstGeom>
                <a:solidFill>
                  <a:schemeClr val="bg2">
                    <a:lumMod val="75000"/>
                  </a:schemeClr>
                </a:solidFill>
                <a:ln>
                  <a:solidFill>
                    <a:schemeClr val="accent4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762"/>
                </a:p>
              </p:txBody>
            </p:sp>
          </p:grpSp>
          <p:sp>
            <p:nvSpPr>
              <p:cNvPr id="145" name="文本框 144">
                <a:extLst>
                  <a:ext uri="{FF2B5EF4-FFF2-40B4-BE49-F238E27FC236}">
                    <a16:creationId xmlns:a16="http://schemas.microsoft.com/office/drawing/2014/main" id="{10517728-77F1-4C24-91D5-976F8E88035A}"/>
                  </a:ext>
                </a:extLst>
              </p:cNvPr>
              <p:cNvSpPr txBox="1"/>
              <p:nvPr/>
            </p:nvSpPr>
            <p:spPr>
              <a:xfrm>
                <a:off x="9764813" y="13416887"/>
                <a:ext cx="936210" cy="31784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847" dirty="0">
                    <a:latin typeface="华文楷体" panose="02010600040101010101" pitchFamily="2" charset="-122"/>
                    <a:ea typeface="华文楷体" panose="02010600040101010101" pitchFamily="2" charset="-122"/>
                  </a:rPr>
                  <a:t>实时监测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995474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282117" y="-253670"/>
            <a:ext cx="137072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668730" y="422146"/>
            <a:ext cx="484026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7532611" y="655140"/>
            <a:ext cx="515604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7017482" y="0"/>
            <a:ext cx="2126518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982258" y="6115501"/>
            <a:ext cx="1120884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B7CBD25C-45AE-4985-A797-9FAC4176C9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9144000" cy="6880862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5703060" y="6453143"/>
            <a:ext cx="611177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907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1CF60F33-E309-4D72-BBAF-98CB3C46B1A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8171" y="-1"/>
            <a:ext cx="7445830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D798F0FE-E81B-42D1-9369-5578F26C7DF3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0"/>
            <a:ext cx="4991878" cy="3666931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96BFC01-9E20-4DBD-B931-B7336E23A7D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530" y="4300799"/>
            <a:ext cx="3405673" cy="255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70860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3C722716-4863-4C8A-B552-E25191F8C1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8371" y="0"/>
            <a:ext cx="3058510" cy="6858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00085C2-5E28-4A1C-8855-423C614B53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3549" y="0"/>
            <a:ext cx="3165231" cy="6858000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5A725155-F7FD-4A2D-944A-180AE90487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194" y="-18288"/>
            <a:ext cx="3165231" cy="6858000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2E06A928-8877-4BC1-AED3-43C7DA2507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5133" y="-14188"/>
            <a:ext cx="316523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939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F190C7C3-0C70-B56A-F5D4-9D0E6079700C}"/>
              </a:ext>
            </a:extLst>
          </p:cNvPr>
          <p:cNvGrpSpPr/>
          <p:nvPr/>
        </p:nvGrpSpPr>
        <p:grpSpPr>
          <a:xfrm>
            <a:off x="-42421" y="253166"/>
            <a:ext cx="9228842" cy="5638585"/>
            <a:chOff x="-1169445" y="674430"/>
            <a:chExt cx="12192000" cy="6258913"/>
          </a:xfrm>
        </p:grpSpPr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7530D3E-E830-011F-CF7E-FCA422878899}"/>
                </a:ext>
              </a:extLst>
            </p:cNvPr>
            <p:cNvSpPr/>
            <p:nvPr/>
          </p:nvSpPr>
          <p:spPr>
            <a:xfrm>
              <a:off x="-1169445" y="674430"/>
              <a:ext cx="12192000" cy="58078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CN" altLang="en-US" sz="2800">
                  <a:solidFill>
                    <a:srgbClr val="081E45"/>
                  </a:solidFill>
                  <a:latin typeface="微软雅黑" panose="020B0503020204020204" charset="-122"/>
                  <a:ea typeface="微软雅黑" panose="020B0503020204020204" charset="-122"/>
                </a:rPr>
                <a:t>基于</a:t>
              </a:r>
              <a:r>
                <a:rPr lang="zh-CN" altLang="en-US" sz="28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深度学习</a:t>
              </a:r>
              <a:r>
                <a:rPr lang="zh-CN" altLang="en-US" sz="2800">
                  <a:solidFill>
                    <a:srgbClr val="081E45"/>
                  </a:solidFill>
                  <a:latin typeface="微软雅黑" panose="020B0503020204020204" charset="-122"/>
                  <a:ea typeface="微软雅黑" panose="020B0503020204020204" charset="-122"/>
                </a:rPr>
                <a:t>的</a:t>
              </a:r>
              <a:r>
                <a:rPr lang="en-US" altLang="zh-CN" sz="28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3D</a:t>
              </a:r>
              <a:r>
                <a:rPr lang="zh-CN" altLang="en-US" sz="28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rPr>
                <a:t>目标检测</a:t>
              </a:r>
              <a:r>
                <a:rPr lang="zh-CN" altLang="en-US" sz="2800">
                  <a:solidFill>
                    <a:srgbClr val="081E45"/>
                  </a:solidFill>
                  <a:latin typeface="微软雅黑" panose="020B0503020204020204" charset="-122"/>
                  <a:ea typeface="微软雅黑" panose="020B0503020204020204" charset="-122"/>
                </a:rPr>
                <a:t>技术研究</a:t>
              </a:r>
            </a:p>
          </p:txBody>
        </p:sp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D56A620B-47D6-A318-E9A8-83C22492C3F5}"/>
                </a:ext>
              </a:extLst>
            </p:cNvPr>
            <p:cNvGrpSpPr/>
            <p:nvPr/>
          </p:nvGrpSpPr>
          <p:grpSpPr>
            <a:xfrm>
              <a:off x="787250" y="1550372"/>
              <a:ext cx="8177601" cy="1102350"/>
              <a:chOff x="1932495" y="1667988"/>
              <a:chExt cx="8177601" cy="1102350"/>
            </a:xfrm>
          </p:grpSpPr>
          <p:sp>
            <p:nvSpPr>
              <p:cNvPr id="8" name="圆角矩形 1">
                <a:extLst>
                  <a:ext uri="{FF2B5EF4-FFF2-40B4-BE49-F238E27FC236}">
                    <a16:creationId xmlns:a16="http://schemas.microsoft.com/office/drawing/2014/main" id="{611954AD-6F3D-5BB8-72BD-1DFB915CB508}"/>
                  </a:ext>
                </a:extLst>
              </p:cNvPr>
              <p:cNvSpPr/>
              <p:nvPr/>
            </p:nvSpPr>
            <p:spPr>
              <a:xfrm>
                <a:off x="1932495" y="1667988"/>
                <a:ext cx="8177601" cy="1102350"/>
              </a:xfrm>
              <a:prstGeom prst="roundRect">
                <a:avLst/>
              </a:prstGeom>
              <a:noFill/>
              <a:ln w="28575">
                <a:solidFill>
                  <a:schemeClr val="accent6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200"/>
              </a:p>
            </p:txBody>
          </p:sp>
          <p:sp>
            <p:nvSpPr>
              <p:cNvPr id="9" name="矩形 8">
                <a:extLst>
                  <a:ext uri="{FF2B5EF4-FFF2-40B4-BE49-F238E27FC236}">
                    <a16:creationId xmlns:a16="http://schemas.microsoft.com/office/drawing/2014/main" id="{B786FC92-3EEC-7778-BB55-28A783060480}"/>
                  </a:ext>
                </a:extLst>
              </p:cNvPr>
              <p:cNvSpPr/>
              <p:nvPr/>
            </p:nvSpPr>
            <p:spPr>
              <a:xfrm>
                <a:off x="2473965" y="2244632"/>
                <a:ext cx="735291" cy="338554"/>
              </a:xfrm>
              <a:prstGeom prst="rect">
                <a:avLst/>
              </a:prstGeom>
              <a:noFill/>
              <a:ln w="28575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2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图像</a:t>
                </a:r>
              </a:p>
            </p:txBody>
          </p:sp>
          <p:sp>
            <p:nvSpPr>
              <p:cNvPr id="10" name="矩形 59">
                <a:extLst>
                  <a:ext uri="{FF2B5EF4-FFF2-40B4-BE49-F238E27FC236}">
                    <a16:creationId xmlns:a16="http://schemas.microsoft.com/office/drawing/2014/main" id="{145FA386-682A-1E8C-A9FA-06AB964F2C7B}"/>
                  </a:ext>
                </a:extLst>
              </p:cNvPr>
              <p:cNvSpPr/>
              <p:nvPr/>
            </p:nvSpPr>
            <p:spPr>
              <a:xfrm>
                <a:off x="4055383" y="2248101"/>
                <a:ext cx="1857843" cy="336300"/>
              </a:xfrm>
              <a:custGeom>
                <a:avLst/>
                <a:gdLst>
                  <a:gd name="connsiteX0" fmla="*/ 0 w 3887409"/>
                  <a:gd name="connsiteY0" fmla="*/ 0 h 443346"/>
                  <a:gd name="connsiteX1" fmla="*/ 3887409 w 3887409"/>
                  <a:gd name="connsiteY1" fmla="*/ 0 h 443346"/>
                  <a:gd name="connsiteX2" fmla="*/ 3887409 w 3887409"/>
                  <a:gd name="connsiteY2" fmla="*/ 443346 h 443346"/>
                  <a:gd name="connsiteX3" fmla="*/ 0 w 3887409"/>
                  <a:gd name="connsiteY3" fmla="*/ 443346 h 443346"/>
                  <a:gd name="connsiteX4" fmla="*/ 0 w 3887409"/>
                  <a:gd name="connsiteY4" fmla="*/ 0 h 443346"/>
                  <a:gd name="connsiteX0-1" fmla="*/ 0 w 3887409"/>
                  <a:gd name="connsiteY0-2" fmla="*/ 0 h 444844"/>
                  <a:gd name="connsiteX1-3" fmla="*/ 3887409 w 3887409"/>
                  <a:gd name="connsiteY1-4" fmla="*/ 0 h 444844"/>
                  <a:gd name="connsiteX2-5" fmla="*/ 3887409 w 3887409"/>
                  <a:gd name="connsiteY2-6" fmla="*/ 443346 h 444844"/>
                  <a:gd name="connsiteX3-7" fmla="*/ 1503735 w 3887409"/>
                  <a:gd name="connsiteY3-8" fmla="*/ 444844 h 444844"/>
                  <a:gd name="connsiteX4-9" fmla="*/ 0 w 3887409"/>
                  <a:gd name="connsiteY4-10" fmla="*/ 443346 h 444844"/>
                  <a:gd name="connsiteX5" fmla="*/ 0 w 3887409"/>
                  <a:gd name="connsiteY5" fmla="*/ 0 h 444844"/>
                </a:gdLst>
                <a:ahLst/>
                <a:cxnLst>
                  <a:cxn ang="0">
                    <a:pos x="connsiteX0-1" y="connsiteY0-2"/>
                  </a:cxn>
                  <a:cxn ang="0">
                    <a:pos x="connsiteX1-3" y="connsiteY1-4"/>
                  </a:cxn>
                  <a:cxn ang="0">
                    <a:pos x="connsiteX2-5" y="connsiteY2-6"/>
                  </a:cxn>
                  <a:cxn ang="0">
                    <a:pos x="connsiteX3-7" y="connsiteY3-8"/>
                  </a:cxn>
                  <a:cxn ang="0">
                    <a:pos x="connsiteX4-9" y="connsiteY4-10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887409" h="444844">
                    <a:moveTo>
                      <a:pt x="0" y="0"/>
                    </a:moveTo>
                    <a:lnTo>
                      <a:pt x="3887409" y="0"/>
                    </a:lnTo>
                    <a:lnTo>
                      <a:pt x="3887409" y="443346"/>
                    </a:lnTo>
                    <a:lnTo>
                      <a:pt x="1503735" y="444844"/>
                    </a:lnTo>
                    <a:lnTo>
                      <a:pt x="0" y="443346"/>
                    </a:lnTo>
                    <a:lnTo>
                      <a:pt x="0" y="0"/>
                    </a:lnTo>
                    <a:close/>
                  </a:path>
                </a:pathLst>
              </a:custGeom>
              <a:noFill/>
              <a:ln w="28575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2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标签</a:t>
                </a:r>
                <a:r>
                  <a:rPr kumimoji="1" lang="en-US" altLang="zh-CN" sz="12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+</a:t>
                </a:r>
                <a:r>
                  <a:rPr kumimoji="1" lang="zh-CN" altLang="en-US" sz="12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相机参数</a:t>
                </a: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15C796C0-7255-B872-CBF4-76AD322E3ADB}"/>
                  </a:ext>
                </a:extLst>
              </p:cNvPr>
              <p:cNvSpPr/>
              <p:nvPr/>
            </p:nvSpPr>
            <p:spPr>
              <a:xfrm>
                <a:off x="8873457" y="2242052"/>
                <a:ext cx="735290" cy="338554"/>
              </a:xfrm>
              <a:prstGeom prst="rect">
                <a:avLst/>
              </a:prstGeom>
              <a:noFill/>
              <a:ln w="28575">
                <a:solidFill>
                  <a:schemeClr val="accent6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2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点云</a:t>
                </a:r>
              </a:p>
            </p:txBody>
          </p:sp>
          <p:sp>
            <p:nvSpPr>
              <p:cNvPr id="12" name="文本框 11">
                <a:extLst>
                  <a:ext uri="{FF2B5EF4-FFF2-40B4-BE49-F238E27FC236}">
                    <a16:creationId xmlns:a16="http://schemas.microsoft.com/office/drawing/2014/main" id="{AFE514DA-8CAA-E133-9498-CACF189AB4DC}"/>
                  </a:ext>
                </a:extLst>
              </p:cNvPr>
              <p:cNvSpPr txBox="1"/>
              <p:nvPr/>
            </p:nvSpPr>
            <p:spPr>
              <a:xfrm>
                <a:off x="3209256" y="1784453"/>
                <a:ext cx="5768340" cy="33082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CN" sz="1100">
                    <a:solidFill>
                      <a:schemeClr val="accent6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KITTI</a:t>
                </a:r>
                <a:r>
                  <a:rPr kumimoji="1" lang="zh-CN" altLang="en-US" sz="1100">
                    <a:solidFill>
                      <a:schemeClr val="accent6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数据集（</a:t>
                </a:r>
                <a:r>
                  <a:rPr kumimoji="1" lang="en-US" altLang="zh-CN" sz="1100">
                    <a:solidFill>
                      <a:schemeClr val="accent6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3D Object Detection Evaluation 2017</a:t>
                </a:r>
                <a:r>
                  <a:rPr kumimoji="1" lang="zh-CN" altLang="en-US" sz="1100">
                    <a:solidFill>
                      <a:schemeClr val="accent6">
                        <a:lumMod val="75000"/>
                      </a:schemeClr>
                    </a:solidFill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）</a:t>
                </a: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D6ECBCD0-2472-04AD-5DA6-9859702C62BE}"/>
                </a:ext>
              </a:extLst>
            </p:cNvPr>
            <p:cNvGrpSpPr/>
            <p:nvPr/>
          </p:nvGrpSpPr>
          <p:grpSpPr>
            <a:xfrm>
              <a:off x="787250" y="2998493"/>
              <a:ext cx="2936337" cy="1473878"/>
              <a:chOff x="2012735" y="3427249"/>
              <a:chExt cx="2936337" cy="1473878"/>
            </a:xfrm>
          </p:grpSpPr>
          <p:sp>
            <p:nvSpPr>
              <p:cNvPr id="14" name="圆角矩形 7">
                <a:extLst>
                  <a:ext uri="{FF2B5EF4-FFF2-40B4-BE49-F238E27FC236}">
                    <a16:creationId xmlns:a16="http://schemas.microsoft.com/office/drawing/2014/main" id="{46B266CE-096B-F564-ECE8-7C7FE9B696E7}"/>
                  </a:ext>
                </a:extLst>
              </p:cNvPr>
              <p:cNvSpPr/>
              <p:nvPr/>
            </p:nvSpPr>
            <p:spPr>
              <a:xfrm>
                <a:off x="2012735" y="3427249"/>
                <a:ext cx="2936337" cy="1473878"/>
              </a:xfrm>
              <a:prstGeom prst="roundRect">
                <a:avLst/>
              </a:prstGeom>
              <a:noFill/>
              <a:ln w="28575">
                <a:solidFill>
                  <a:schemeClr val="accent4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200"/>
              </a:p>
            </p:txBody>
          </p:sp>
          <p:sp>
            <p:nvSpPr>
              <p:cNvPr id="15" name="文本框 14">
                <a:extLst>
                  <a:ext uri="{FF2B5EF4-FFF2-40B4-BE49-F238E27FC236}">
                    <a16:creationId xmlns:a16="http://schemas.microsoft.com/office/drawing/2014/main" id="{652A8ACA-59A1-181C-6C03-41DD38E1BD55}"/>
                  </a:ext>
                </a:extLst>
              </p:cNvPr>
              <p:cNvSpPr txBox="1"/>
              <p:nvPr/>
            </p:nvSpPr>
            <p:spPr>
              <a:xfrm>
                <a:off x="2533941" y="4467567"/>
                <a:ext cx="1934446" cy="3502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20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基于图像的方法</a:t>
                </a:r>
              </a:p>
            </p:txBody>
          </p:sp>
          <p:sp>
            <p:nvSpPr>
              <p:cNvPr id="16" name="矩形 15">
                <a:extLst>
                  <a:ext uri="{FF2B5EF4-FFF2-40B4-BE49-F238E27FC236}">
                    <a16:creationId xmlns:a16="http://schemas.microsoft.com/office/drawing/2014/main" id="{F498D44B-DDD2-7B0A-4EB0-F2D5664F993C}"/>
                  </a:ext>
                </a:extLst>
              </p:cNvPr>
              <p:cNvSpPr/>
              <p:nvPr/>
            </p:nvSpPr>
            <p:spPr>
              <a:xfrm>
                <a:off x="2554204" y="3565150"/>
                <a:ext cx="1893919" cy="369332"/>
              </a:xfrm>
              <a:prstGeom prst="rect">
                <a:avLst/>
              </a:prstGeom>
              <a:noFill/>
              <a:ln w="2857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2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图像预处理</a:t>
                </a:r>
              </a:p>
            </p:txBody>
          </p:sp>
          <p:sp>
            <p:nvSpPr>
              <p:cNvPr id="17" name="矩形 16">
                <a:extLst>
                  <a:ext uri="{FF2B5EF4-FFF2-40B4-BE49-F238E27FC236}">
                    <a16:creationId xmlns:a16="http://schemas.microsoft.com/office/drawing/2014/main" id="{0077A2C6-0F0A-CBF8-ACED-F19A12FFB8B1}"/>
                  </a:ext>
                </a:extLst>
              </p:cNvPr>
              <p:cNvSpPr/>
              <p:nvPr/>
            </p:nvSpPr>
            <p:spPr>
              <a:xfrm>
                <a:off x="2554204" y="4034917"/>
                <a:ext cx="1893919" cy="369332"/>
              </a:xfrm>
              <a:prstGeom prst="rect">
                <a:avLst/>
              </a:prstGeom>
              <a:noFill/>
              <a:ln w="2857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2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★算法</a:t>
                </a:r>
                <a:r>
                  <a:rPr kumimoji="1" lang="en-US" altLang="zh-CN" sz="12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1</a:t>
                </a:r>
                <a:r>
                  <a:rPr kumimoji="1" lang="en-US" altLang="zh-CN" sz="10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(</a:t>
                </a:r>
                <a:r>
                  <a:rPr kumimoji="1" lang="zh-CN" altLang="en-US" sz="10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关键点检测</a:t>
                </a:r>
                <a:r>
                  <a:rPr kumimoji="1" lang="en-US" altLang="zh-CN" sz="10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)</a:t>
                </a:r>
                <a:endParaRPr kumimoji="1" lang="zh-CN" altLang="en-US" sz="12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A3486764-2625-C9DB-1A1F-76F40EADA487}"/>
                </a:ext>
              </a:extLst>
            </p:cNvPr>
            <p:cNvGrpSpPr/>
            <p:nvPr/>
          </p:nvGrpSpPr>
          <p:grpSpPr>
            <a:xfrm>
              <a:off x="9569635" y="3008704"/>
              <a:ext cx="982894" cy="857850"/>
              <a:chOff x="3433404" y="2759555"/>
              <a:chExt cx="982894" cy="857850"/>
            </a:xfrm>
          </p:grpSpPr>
          <p:pic>
            <p:nvPicPr>
              <p:cNvPr id="19" name="图片 18">
                <a:extLst>
                  <a:ext uri="{FF2B5EF4-FFF2-40B4-BE49-F238E27FC236}">
                    <a16:creationId xmlns:a16="http://schemas.microsoft.com/office/drawing/2014/main" id="{21628CCD-59BC-3ABA-02EF-F23D64AD160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496832" y="2759555"/>
                <a:ext cx="854296" cy="576000"/>
              </a:xfrm>
              <a:prstGeom prst="rect">
                <a:avLst/>
              </a:prstGeom>
            </p:spPr>
          </p:pic>
          <p:sp>
            <p:nvSpPr>
              <p:cNvPr id="20" name="文本框 19">
                <a:extLst>
                  <a:ext uri="{FF2B5EF4-FFF2-40B4-BE49-F238E27FC236}">
                    <a16:creationId xmlns:a16="http://schemas.microsoft.com/office/drawing/2014/main" id="{55FCDB53-CE28-529A-0100-E75D179A5C92}"/>
                  </a:ext>
                </a:extLst>
              </p:cNvPr>
              <p:cNvSpPr txBox="1"/>
              <p:nvPr/>
            </p:nvSpPr>
            <p:spPr>
              <a:xfrm>
                <a:off x="3433404" y="3335555"/>
                <a:ext cx="982894" cy="2818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激光雷达</a:t>
                </a:r>
              </a:p>
            </p:txBody>
          </p:sp>
        </p:grp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19A25EDD-56A6-C9A1-73DA-69189109226E}"/>
                </a:ext>
              </a:extLst>
            </p:cNvPr>
            <p:cNvGrpSpPr/>
            <p:nvPr/>
          </p:nvGrpSpPr>
          <p:grpSpPr>
            <a:xfrm>
              <a:off x="-718018" y="3086502"/>
              <a:ext cx="958779" cy="772543"/>
              <a:chOff x="3444119" y="3820049"/>
              <a:chExt cx="958779" cy="772543"/>
            </a:xfrm>
          </p:grpSpPr>
          <p:pic>
            <p:nvPicPr>
              <p:cNvPr id="22" name="图片 21">
                <a:extLst>
                  <a:ext uri="{FF2B5EF4-FFF2-40B4-BE49-F238E27FC236}">
                    <a16:creationId xmlns:a16="http://schemas.microsoft.com/office/drawing/2014/main" id="{4C7B089D-B893-E041-A907-17E4776F6C8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537089" y="3820049"/>
                <a:ext cx="773783" cy="576000"/>
              </a:xfrm>
              <a:prstGeom prst="rect">
                <a:avLst/>
              </a:prstGeom>
            </p:spPr>
          </p:pic>
          <p:sp>
            <p:nvSpPr>
              <p:cNvPr id="23" name="文本框 22">
                <a:extLst>
                  <a:ext uri="{FF2B5EF4-FFF2-40B4-BE49-F238E27FC236}">
                    <a16:creationId xmlns:a16="http://schemas.microsoft.com/office/drawing/2014/main" id="{98E55D8D-A265-CB62-9578-BCEAB672EC4E}"/>
                  </a:ext>
                </a:extLst>
              </p:cNvPr>
              <p:cNvSpPr txBox="1"/>
              <p:nvPr/>
            </p:nvSpPr>
            <p:spPr>
              <a:xfrm>
                <a:off x="3444119" y="4310742"/>
                <a:ext cx="958779" cy="28185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050">
                    <a:latin typeface="Microsoft YaHei" panose="020B0503020204020204" pitchFamily="34" charset="-122"/>
                    <a:ea typeface="Microsoft YaHei" panose="020B0503020204020204" pitchFamily="34" charset="-122"/>
                  </a:rPr>
                  <a:t>单目相机</a:t>
                </a:r>
              </a:p>
            </p:txBody>
          </p:sp>
        </p:grpSp>
        <p:cxnSp>
          <p:nvCxnSpPr>
            <p:cNvPr id="24" name="连接符: 肘形 23">
              <a:extLst>
                <a:ext uri="{FF2B5EF4-FFF2-40B4-BE49-F238E27FC236}">
                  <a16:creationId xmlns:a16="http://schemas.microsoft.com/office/drawing/2014/main" id="{A44AF4A9-BDF9-A408-D2BE-43E14827DBEE}"/>
                </a:ext>
              </a:extLst>
            </p:cNvPr>
            <p:cNvCxnSpPr>
              <a:endCxn id="9" idx="1"/>
            </p:cNvCxnSpPr>
            <p:nvPr/>
          </p:nvCxnSpPr>
          <p:spPr>
            <a:xfrm flipV="1">
              <a:off x="-238157" y="2296293"/>
              <a:ext cx="1566877" cy="790519"/>
            </a:xfrm>
            <a:prstGeom prst="bentConnector3">
              <a:avLst>
                <a:gd name="adj1" fmla="val 882"/>
              </a:avLst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连接符: 肘形 24">
              <a:extLst>
                <a:ext uri="{FF2B5EF4-FFF2-40B4-BE49-F238E27FC236}">
                  <a16:creationId xmlns:a16="http://schemas.microsoft.com/office/drawing/2014/main" id="{2AD31BCF-95CC-5BFD-EF08-D568B9DC9102}"/>
                </a:ext>
              </a:extLst>
            </p:cNvPr>
            <p:cNvCxnSpPr>
              <a:stCxn id="19" idx="0"/>
              <a:endCxn id="11" idx="3"/>
            </p:cNvCxnSpPr>
            <p:nvPr/>
          </p:nvCxnSpPr>
          <p:spPr>
            <a:xfrm rot="16200000" flipV="1">
              <a:off x="8904362" y="1852854"/>
              <a:ext cx="714991" cy="1596709"/>
            </a:xfrm>
            <a:prstGeom prst="bentConnector2">
              <a:avLst/>
            </a:prstGeom>
            <a:ln w="28575">
              <a:solidFill>
                <a:schemeClr val="accent6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圆角矩形 90">
              <a:extLst>
                <a:ext uri="{FF2B5EF4-FFF2-40B4-BE49-F238E27FC236}">
                  <a16:creationId xmlns:a16="http://schemas.microsoft.com/office/drawing/2014/main" id="{43081F17-7671-C0E2-D8B1-2256B6A3456F}"/>
                </a:ext>
              </a:extLst>
            </p:cNvPr>
            <p:cNvSpPr/>
            <p:nvPr/>
          </p:nvSpPr>
          <p:spPr>
            <a:xfrm>
              <a:off x="-945679" y="4882271"/>
              <a:ext cx="1422661" cy="644182"/>
            </a:xfrm>
            <a:prstGeom prst="roundRect">
              <a:avLst/>
            </a:prstGeom>
            <a:noFill/>
            <a:ln w="28575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测试图像</a:t>
              </a:r>
              <a:endParaRPr kumimoji="1" lang="en-US" altLang="zh-CN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/>
              <a:r>
                <a:rPr kumimoji="1" lang="zh-CN" altLang="en-US" sz="105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（带相机参数）</a:t>
              </a:r>
            </a:p>
          </p:txBody>
        </p:sp>
        <p:sp>
          <p:nvSpPr>
            <p:cNvPr id="27" name="圆角矩形 90">
              <a:extLst>
                <a:ext uri="{FF2B5EF4-FFF2-40B4-BE49-F238E27FC236}">
                  <a16:creationId xmlns:a16="http://schemas.microsoft.com/office/drawing/2014/main" id="{C37D384A-A131-810E-AC29-44050872C8B7}"/>
                </a:ext>
              </a:extLst>
            </p:cNvPr>
            <p:cNvSpPr/>
            <p:nvPr/>
          </p:nvSpPr>
          <p:spPr>
            <a:xfrm>
              <a:off x="9356500" y="4885632"/>
              <a:ext cx="1422661" cy="644182"/>
            </a:xfrm>
            <a:prstGeom prst="roundRect">
              <a:avLst/>
            </a:prstGeom>
            <a:noFill/>
            <a:ln w="28575">
              <a:solidFill>
                <a:schemeClr val="accent5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测试点云</a:t>
              </a:r>
              <a:endParaRPr kumimoji="1" lang="en-US" altLang="zh-CN" sz="1200">
                <a:solidFill>
                  <a:schemeClr val="tx1"/>
                </a:solidFill>
                <a:latin typeface="微软雅黑" panose="020B0503020204020204" charset="-122"/>
                <a:ea typeface="微软雅黑" panose="020B0503020204020204" charset="-122"/>
              </a:endParaRPr>
            </a:p>
            <a:p>
              <a:pPr algn="ctr"/>
              <a:r>
                <a:rPr kumimoji="1" lang="zh-CN" altLang="en-US" sz="105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（带雷达参数）</a:t>
              </a:r>
            </a:p>
          </p:txBody>
        </p:sp>
        <p:cxnSp>
          <p:nvCxnSpPr>
            <p:cNvPr id="28" name="直接箭头连接符 27">
              <a:extLst>
                <a:ext uri="{FF2B5EF4-FFF2-40B4-BE49-F238E27FC236}">
                  <a16:creationId xmlns:a16="http://schemas.microsoft.com/office/drawing/2014/main" id="{996D6328-065F-06B4-4E15-15B911355FDC}"/>
                </a:ext>
              </a:extLst>
            </p:cNvPr>
            <p:cNvCxnSpPr>
              <a:cxnSpLocks/>
              <a:stCxn id="23" idx="2"/>
              <a:endCxn id="26" idx="0"/>
            </p:cNvCxnSpPr>
            <p:nvPr/>
          </p:nvCxnSpPr>
          <p:spPr>
            <a:xfrm>
              <a:off x="-238628" y="3859045"/>
              <a:ext cx="4280" cy="1023226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箭头连接符 28">
              <a:extLst>
                <a:ext uri="{FF2B5EF4-FFF2-40B4-BE49-F238E27FC236}">
                  <a16:creationId xmlns:a16="http://schemas.microsoft.com/office/drawing/2014/main" id="{5D72F82F-2714-06F5-F60D-A6D573506735}"/>
                </a:ext>
              </a:extLst>
            </p:cNvPr>
            <p:cNvCxnSpPr>
              <a:cxnSpLocks/>
              <a:stCxn id="20" idx="2"/>
              <a:endCxn id="27" idx="0"/>
            </p:cNvCxnSpPr>
            <p:nvPr/>
          </p:nvCxnSpPr>
          <p:spPr>
            <a:xfrm>
              <a:off x="10061081" y="3866554"/>
              <a:ext cx="6749" cy="1019078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3702EE50-9836-FCDA-CE9E-A6EE0606FA45}"/>
                </a:ext>
              </a:extLst>
            </p:cNvPr>
            <p:cNvSpPr/>
            <p:nvPr/>
          </p:nvSpPr>
          <p:spPr>
            <a:xfrm>
              <a:off x="1734028" y="4981616"/>
              <a:ext cx="1042780" cy="443346"/>
            </a:xfrm>
            <a:prstGeom prst="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>
                  <a:solidFill>
                    <a:schemeClr val="tx1"/>
                  </a:solidFill>
                </a:rPr>
                <a:t>模型</a:t>
              </a:r>
              <a:r>
                <a:rPr kumimoji="1" lang="en-US" altLang="zh-CN" sz="1200">
                  <a:solidFill>
                    <a:schemeClr val="tx1"/>
                  </a:solidFill>
                </a:rPr>
                <a:t>1</a:t>
              </a:r>
              <a:endParaRPr kumimoji="1"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1" name="矩形 30">
              <a:extLst>
                <a:ext uri="{FF2B5EF4-FFF2-40B4-BE49-F238E27FC236}">
                  <a16:creationId xmlns:a16="http://schemas.microsoft.com/office/drawing/2014/main" id="{570ADD58-6248-E6CF-1F0D-E6B011568BBB}"/>
                </a:ext>
              </a:extLst>
            </p:cNvPr>
            <p:cNvSpPr/>
            <p:nvPr/>
          </p:nvSpPr>
          <p:spPr>
            <a:xfrm>
              <a:off x="7119554" y="4991739"/>
              <a:ext cx="1042780" cy="443346"/>
            </a:xfrm>
            <a:prstGeom prst="rect">
              <a:avLst/>
            </a:prstGeom>
            <a:noFill/>
            <a:ln w="38100">
              <a:solidFill>
                <a:schemeClr val="accent5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>
                  <a:solidFill>
                    <a:schemeClr val="tx1"/>
                  </a:solidFill>
                </a:rPr>
                <a:t>模型</a:t>
              </a:r>
              <a:r>
                <a:rPr kumimoji="1" lang="en-US" altLang="zh-CN" sz="1200">
                  <a:solidFill>
                    <a:schemeClr val="tx1"/>
                  </a:solidFill>
                </a:rPr>
                <a:t>2</a:t>
              </a:r>
              <a:endParaRPr kumimoji="1"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32" name="圆角矩形 9">
              <a:extLst>
                <a:ext uri="{FF2B5EF4-FFF2-40B4-BE49-F238E27FC236}">
                  <a16:creationId xmlns:a16="http://schemas.microsoft.com/office/drawing/2014/main" id="{78D88695-F728-9411-6558-DB1ABD8A39CA}"/>
                </a:ext>
              </a:extLst>
            </p:cNvPr>
            <p:cNvSpPr/>
            <p:nvPr/>
          </p:nvSpPr>
          <p:spPr>
            <a:xfrm>
              <a:off x="4369123" y="5035281"/>
              <a:ext cx="1158116" cy="356263"/>
            </a:xfrm>
            <a:prstGeom prst="roundRect">
              <a:avLst/>
            </a:prstGeom>
            <a:noFill/>
            <a:ln w="28575">
              <a:solidFill>
                <a:srgbClr val="9DC3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>
                  <a:solidFill>
                    <a:schemeClr val="tx1"/>
                  </a:solidFill>
                </a:rPr>
                <a:t>测试结果</a:t>
              </a:r>
            </a:p>
          </p:txBody>
        </p:sp>
        <p:sp>
          <p:nvSpPr>
            <p:cNvPr id="33" name="圆角矩形 9">
              <a:extLst>
                <a:ext uri="{FF2B5EF4-FFF2-40B4-BE49-F238E27FC236}">
                  <a16:creationId xmlns:a16="http://schemas.microsoft.com/office/drawing/2014/main" id="{D28B44C7-0596-14F5-A4EC-DEAD878BEDDE}"/>
                </a:ext>
              </a:extLst>
            </p:cNvPr>
            <p:cNvSpPr/>
            <p:nvPr/>
          </p:nvSpPr>
          <p:spPr>
            <a:xfrm>
              <a:off x="4378550" y="6452008"/>
              <a:ext cx="1158116" cy="481335"/>
            </a:xfrm>
            <a:prstGeom prst="roundRect">
              <a:avLst/>
            </a:prstGeom>
            <a:noFill/>
            <a:ln w="28575">
              <a:solidFill>
                <a:srgbClr val="9DC3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>
                  <a:solidFill>
                    <a:schemeClr val="tx1"/>
                  </a:solidFill>
                </a:rPr>
                <a:t>可视化</a:t>
              </a:r>
            </a:p>
          </p:txBody>
        </p:sp>
        <p:cxnSp>
          <p:nvCxnSpPr>
            <p:cNvPr id="34" name="直接箭头连接符 33">
              <a:extLst>
                <a:ext uri="{FF2B5EF4-FFF2-40B4-BE49-F238E27FC236}">
                  <a16:creationId xmlns:a16="http://schemas.microsoft.com/office/drawing/2014/main" id="{08031AD4-2F69-02D5-EF73-42C3F4AACAFF}"/>
                </a:ext>
              </a:extLst>
            </p:cNvPr>
            <p:cNvCxnSpPr>
              <a:stCxn id="26" idx="3"/>
              <a:endCxn id="30" idx="1"/>
            </p:cNvCxnSpPr>
            <p:nvPr/>
          </p:nvCxnSpPr>
          <p:spPr>
            <a:xfrm flipV="1">
              <a:off x="476982" y="5203289"/>
              <a:ext cx="1257046" cy="1073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箭头连接符 34">
              <a:extLst>
                <a:ext uri="{FF2B5EF4-FFF2-40B4-BE49-F238E27FC236}">
                  <a16:creationId xmlns:a16="http://schemas.microsoft.com/office/drawing/2014/main" id="{0FF6EFB9-B5F0-4321-4A90-FF017D71C258}"/>
                </a:ext>
              </a:extLst>
            </p:cNvPr>
            <p:cNvCxnSpPr>
              <a:stCxn id="30" idx="3"/>
              <a:endCxn id="32" idx="1"/>
            </p:cNvCxnSpPr>
            <p:nvPr/>
          </p:nvCxnSpPr>
          <p:spPr>
            <a:xfrm>
              <a:off x="2776808" y="5203289"/>
              <a:ext cx="1592315" cy="10124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箭头连接符 35">
              <a:extLst>
                <a:ext uri="{FF2B5EF4-FFF2-40B4-BE49-F238E27FC236}">
                  <a16:creationId xmlns:a16="http://schemas.microsoft.com/office/drawing/2014/main" id="{528C5319-B502-611E-83FA-116A31C60C8B}"/>
                </a:ext>
              </a:extLst>
            </p:cNvPr>
            <p:cNvCxnSpPr>
              <a:stCxn id="32" idx="3"/>
              <a:endCxn id="31" idx="1"/>
            </p:cNvCxnSpPr>
            <p:nvPr/>
          </p:nvCxnSpPr>
          <p:spPr>
            <a:xfrm flipV="1">
              <a:off x="5527239" y="5213412"/>
              <a:ext cx="1592315" cy="1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箭头连接符 36">
              <a:extLst>
                <a:ext uri="{FF2B5EF4-FFF2-40B4-BE49-F238E27FC236}">
                  <a16:creationId xmlns:a16="http://schemas.microsoft.com/office/drawing/2014/main" id="{C116B2DC-B85F-5EF5-2A76-78EB1A718982}"/>
                </a:ext>
              </a:extLst>
            </p:cNvPr>
            <p:cNvCxnSpPr>
              <a:stCxn id="31" idx="3"/>
              <a:endCxn id="27" idx="1"/>
            </p:cNvCxnSpPr>
            <p:nvPr/>
          </p:nvCxnSpPr>
          <p:spPr>
            <a:xfrm flipV="1">
              <a:off x="8162334" y="5207723"/>
              <a:ext cx="1194166" cy="5689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8" name="组合 37">
              <a:extLst>
                <a:ext uri="{FF2B5EF4-FFF2-40B4-BE49-F238E27FC236}">
                  <a16:creationId xmlns:a16="http://schemas.microsoft.com/office/drawing/2014/main" id="{97338DA6-675D-093A-4EAE-BB0BF5159D09}"/>
                </a:ext>
              </a:extLst>
            </p:cNvPr>
            <p:cNvGrpSpPr/>
            <p:nvPr/>
          </p:nvGrpSpPr>
          <p:grpSpPr>
            <a:xfrm>
              <a:off x="6068636" y="2960792"/>
              <a:ext cx="2936337" cy="1473878"/>
              <a:chOff x="2012735" y="3427249"/>
              <a:chExt cx="2936337" cy="1473878"/>
            </a:xfrm>
          </p:grpSpPr>
          <p:sp>
            <p:nvSpPr>
              <p:cNvPr id="39" name="圆角矩形 7">
                <a:extLst>
                  <a:ext uri="{FF2B5EF4-FFF2-40B4-BE49-F238E27FC236}">
                    <a16:creationId xmlns:a16="http://schemas.microsoft.com/office/drawing/2014/main" id="{BBED281E-6C5E-160B-A4EB-A3B42B107D82}"/>
                  </a:ext>
                </a:extLst>
              </p:cNvPr>
              <p:cNvSpPr/>
              <p:nvPr/>
            </p:nvSpPr>
            <p:spPr>
              <a:xfrm>
                <a:off x="2012735" y="3427249"/>
                <a:ext cx="2936337" cy="1473878"/>
              </a:xfrm>
              <a:prstGeom prst="roundRect">
                <a:avLst/>
              </a:prstGeom>
              <a:noFill/>
              <a:ln w="28575">
                <a:solidFill>
                  <a:schemeClr val="accent4">
                    <a:lumMod val="7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 sz="1200"/>
              </a:p>
            </p:txBody>
          </p:sp>
          <p:sp>
            <p:nvSpPr>
              <p:cNvPr id="40" name="文本框 39">
                <a:extLst>
                  <a:ext uri="{FF2B5EF4-FFF2-40B4-BE49-F238E27FC236}">
                    <a16:creationId xmlns:a16="http://schemas.microsoft.com/office/drawing/2014/main" id="{128EB194-C4B8-21B7-C20B-CBB1C8B5707B}"/>
                  </a:ext>
                </a:extLst>
              </p:cNvPr>
              <p:cNvSpPr txBox="1"/>
              <p:nvPr/>
            </p:nvSpPr>
            <p:spPr>
              <a:xfrm>
                <a:off x="2533941" y="4467567"/>
                <a:ext cx="1934446" cy="35028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kumimoji="1" lang="zh-CN" altLang="en-US" sz="1200">
                    <a:solidFill>
                      <a:schemeClr val="accent4">
                        <a:lumMod val="75000"/>
                      </a:schemeClr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基于点云的方法</a:t>
                </a:r>
              </a:p>
            </p:txBody>
          </p:sp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9070BDA4-63B8-21C2-D90D-C5D836847960}"/>
                  </a:ext>
                </a:extLst>
              </p:cNvPr>
              <p:cNvSpPr/>
              <p:nvPr/>
            </p:nvSpPr>
            <p:spPr>
              <a:xfrm>
                <a:off x="2554204" y="3565150"/>
                <a:ext cx="1893919" cy="369332"/>
              </a:xfrm>
              <a:prstGeom prst="rect">
                <a:avLst/>
              </a:prstGeom>
              <a:noFill/>
              <a:ln w="2857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200">
                    <a:solidFill>
                      <a:schemeClr val="tx1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点云预处理</a:t>
                </a:r>
              </a:p>
            </p:txBody>
          </p:sp>
          <p:sp>
            <p:nvSpPr>
              <p:cNvPr id="42" name="矩形 41">
                <a:extLst>
                  <a:ext uri="{FF2B5EF4-FFF2-40B4-BE49-F238E27FC236}">
                    <a16:creationId xmlns:a16="http://schemas.microsoft.com/office/drawing/2014/main" id="{8A0ABB74-BADB-FB00-9882-4D7697AF64EE}"/>
                  </a:ext>
                </a:extLst>
              </p:cNvPr>
              <p:cNvSpPr/>
              <p:nvPr/>
            </p:nvSpPr>
            <p:spPr>
              <a:xfrm>
                <a:off x="2554204" y="4034917"/>
                <a:ext cx="1893919" cy="369332"/>
              </a:xfrm>
              <a:prstGeom prst="rect">
                <a:avLst/>
              </a:prstGeom>
              <a:noFill/>
              <a:ln w="28575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zh-CN" altLang="en-US" sz="12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★算法</a:t>
                </a:r>
                <a:r>
                  <a:rPr kumimoji="1" lang="en-US" altLang="zh-CN" sz="12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2</a:t>
                </a:r>
                <a:r>
                  <a:rPr kumimoji="1" lang="en-US" altLang="zh-CN" sz="10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(</a:t>
                </a:r>
                <a:r>
                  <a:rPr kumimoji="1" lang="zh-CN" altLang="en-US" sz="10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原始点云</a:t>
                </a:r>
                <a:r>
                  <a:rPr kumimoji="1" lang="en-US" altLang="zh-CN" sz="1000" b="1">
                    <a:solidFill>
                      <a:srgbClr val="C00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)</a:t>
                </a:r>
                <a:endParaRPr kumimoji="1" lang="zh-CN" altLang="en-US" sz="1200" b="1">
                  <a:solidFill>
                    <a:srgbClr val="C00000"/>
                  </a:solidFill>
                  <a:latin typeface="微软雅黑" panose="020B0503020204020204" charset="-122"/>
                  <a:ea typeface="微软雅黑" panose="020B0503020204020204" charset="-122"/>
                </a:endParaRPr>
              </a:p>
            </p:txBody>
          </p:sp>
        </p:grpSp>
        <p:cxnSp>
          <p:nvCxnSpPr>
            <p:cNvPr id="43" name="直接箭头连接符 42">
              <a:extLst>
                <a:ext uri="{FF2B5EF4-FFF2-40B4-BE49-F238E27FC236}">
                  <a16:creationId xmlns:a16="http://schemas.microsoft.com/office/drawing/2014/main" id="{59BD9056-FDA6-AE41-CA4C-C16F7100A26B}"/>
                </a:ext>
              </a:extLst>
            </p:cNvPr>
            <p:cNvCxnSpPr>
              <a:cxnSpLocks/>
              <a:stCxn id="33" idx="0"/>
              <a:endCxn id="32" idx="2"/>
            </p:cNvCxnSpPr>
            <p:nvPr/>
          </p:nvCxnSpPr>
          <p:spPr>
            <a:xfrm flipH="1" flipV="1">
              <a:off x="4948181" y="5391544"/>
              <a:ext cx="9427" cy="1060465"/>
            </a:xfrm>
            <a:prstGeom prst="straightConnector1">
              <a:avLst/>
            </a:prstGeom>
            <a:ln w="28575">
              <a:solidFill>
                <a:schemeClr val="accent5">
                  <a:lumMod val="60000"/>
                  <a:lumOff val="40000"/>
                </a:schemeClr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箭头: 下 43">
              <a:extLst>
                <a:ext uri="{FF2B5EF4-FFF2-40B4-BE49-F238E27FC236}">
                  <a16:creationId xmlns:a16="http://schemas.microsoft.com/office/drawing/2014/main" id="{65200414-D829-7F44-09DF-57ADC5C260B7}"/>
                </a:ext>
              </a:extLst>
            </p:cNvPr>
            <p:cNvSpPr/>
            <p:nvPr/>
          </p:nvSpPr>
          <p:spPr>
            <a:xfrm>
              <a:off x="2091965" y="4555364"/>
              <a:ext cx="326906" cy="372128"/>
            </a:xfrm>
            <a:prstGeom prst="downArrow">
              <a:avLst>
                <a:gd name="adj1" fmla="val 50000"/>
                <a:gd name="adj2" fmla="val 49835"/>
              </a:avLst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600" b="1">
                  <a:latin typeface="微软雅黑" panose="020B0503020204020204" charset="-122"/>
                  <a:ea typeface="微软雅黑" panose="020B0503020204020204" charset="-122"/>
                </a:rPr>
                <a:t>训练</a:t>
              </a:r>
            </a:p>
          </p:txBody>
        </p:sp>
        <p:sp>
          <p:nvSpPr>
            <p:cNvPr id="45" name="箭头: 下 44">
              <a:extLst>
                <a:ext uri="{FF2B5EF4-FFF2-40B4-BE49-F238E27FC236}">
                  <a16:creationId xmlns:a16="http://schemas.microsoft.com/office/drawing/2014/main" id="{FB660817-0DAD-C4C8-A7CC-EE013466F58B}"/>
                </a:ext>
              </a:extLst>
            </p:cNvPr>
            <p:cNvSpPr/>
            <p:nvPr/>
          </p:nvSpPr>
          <p:spPr>
            <a:xfrm>
              <a:off x="7477491" y="4554890"/>
              <a:ext cx="326906" cy="372128"/>
            </a:xfrm>
            <a:prstGeom prst="downArrow">
              <a:avLst>
                <a:gd name="adj1" fmla="val 50000"/>
                <a:gd name="adj2" fmla="val 49835"/>
              </a:avLst>
            </a:prstGeom>
            <a:solidFill>
              <a:srgbClr val="A9D18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600" b="1">
                  <a:latin typeface="微软雅黑" panose="020B0503020204020204" charset="-122"/>
                  <a:ea typeface="微软雅黑" panose="020B0503020204020204" charset="-122"/>
                </a:rPr>
                <a:t>训练</a:t>
              </a:r>
            </a:p>
          </p:txBody>
        </p:sp>
        <p:cxnSp>
          <p:nvCxnSpPr>
            <p:cNvPr id="46" name="连接符: 肘形 45">
              <a:extLst>
                <a:ext uri="{FF2B5EF4-FFF2-40B4-BE49-F238E27FC236}">
                  <a16:creationId xmlns:a16="http://schemas.microsoft.com/office/drawing/2014/main" id="{811DD82C-CF80-BF21-64DE-9690D253A26C}"/>
                </a:ext>
              </a:extLst>
            </p:cNvPr>
            <p:cNvCxnSpPr>
              <a:stCxn id="9" idx="3"/>
            </p:cNvCxnSpPr>
            <p:nvPr/>
          </p:nvCxnSpPr>
          <p:spPr>
            <a:xfrm flipV="1">
              <a:off x="2064011" y="2292586"/>
              <a:ext cx="846127" cy="3707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连接符: 肘形 46">
              <a:extLst>
                <a:ext uri="{FF2B5EF4-FFF2-40B4-BE49-F238E27FC236}">
                  <a16:creationId xmlns:a16="http://schemas.microsoft.com/office/drawing/2014/main" id="{B4670C76-D68A-698C-F365-55652CC8B1EA}"/>
                </a:ext>
              </a:extLst>
            </p:cNvPr>
            <p:cNvCxnSpPr>
              <a:endCxn id="14" idx="0"/>
            </p:cNvCxnSpPr>
            <p:nvPr/>
          </p:nvCxnSpPr>
          <p:spPr>
            <a:xfrm rot="5400000">
              <a:off x="2016252" y="2531753"/>
              <a:ext cx="705907" cy="227572"/>
            </a:xfrm>
            <a:prstGeom prst="bentConnector3">
              <a:avLst>
                <a:gd name="adj1" fmla="val 64393"/>
              </a:avLst>
            </a:prstGeom>
            <a:ln w="38100">
              <a:solidFill>
                <a:schemeClr val="accent6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连接符: 肘形 47">
              <a:extLst>
                <a:ext uri="{FF2B5EF4-FFF2-40B4-BE49-F238E27FC236}">
                  <a16:creationId xmlns:a16="http://schemas.microsoft.com/office/drawing/2014/main" id="{8A579334-9B8F-7813-C027-267D93A9A75C}"/>
                </a:ext>
              </a:extLst>
            </p:cNvPr>
            <p:cNvCxnSpPr>
              <a:endCxn id="11" idx="1"/>
            </p:cNvCxnSpPr>
            <p:nvPr/>
          </p:nvCxnSpPr>
          <p:spPr>
            <a:xfrm>
              <a:off x="6896528" y="2292586"/>
              <a:ext cx="831684" cy="1127"/>
            </a:xfrm>
            <a:prstGeom prst="bentConnector3">
              <a:avLst>
                <a:gd name="adj1" fmla="val 50000"/>
              </a:avLst>
            </a:prstGeom>
            <a:ln w="28575">
              <a:solidFill>
                <a:schemeClr val="accent6">
                  <a:lumMod val="75000"/>
                </a:schemeClr>
              </a:solidFill>
              <a:headEnd type="non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连接符: 肘形 48">
              <a:extLst>
                <a:ext uri="{FF2B5EF4-FFF2-40B4-BE49-F238E27FC236}">
                  <a16:creationId xmlns:a16="http://schemas.microsoft.com/office/drawing/2014/main" id="{05E95F8E-1FC8-7DBB-32EC-3DDBA9199EB9}"/>
                </a:ext>
              </a:extLst>
            </p:cNvPr>
            <p:cNvCxnSpPr>
              <a:endCxn id="39" idx="0"/>
            </p:cNvCxnSpPr>
            <p:nvPr/>
          </p:nvCxnSpPr>
          <p:spPr>
            <a:xfrm rot="16200000" flipH="1">
              <a:off x="7090769" y="2514755"/>
              <a:ext cx="664499" cy="227574"/>
            </a:xfrm>
            <a:prstGeom prst="bentConnector3">
              <a:avLst>
                <a:gd name="adj1" fmla="val 65348"/>
              </a:avLst>
            </a:prstGeom>
            <a:ln w="38100">
              <a:solidFill>
                <a:schemeClr val="accent6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箭头: 圆角右 49">
              <a:extLst>
                <a:ext uri="{FF2B5EF4-FFF2-40B4-BE49-F238E27FC236}">
                  <a16:creationId xmlns:a16="http://schemas.microsoft.com/office/drawing/2014/main" id="{F15C9FDF-3B32-0456-AE8F-3143F0E4B756}"/>
                </a:ext>
              </a:extLst>
            </p:cNvPr>
            <p:cNvSpPr/>
            <p:nvPr/>
          </p:nvSpPr>
          <p:spPr>
            <a:xfrm>
              <a:off x="4857294" y="3483767"/>
              <a:ext cx="1101789" cy="1479420"/>
            </a:xfrm>
            <a:prstGeom prst="bentArrow">
              <a:avLst>
                <a:gd name="adj1" fmla="val 13778"/>
                <a:gd name="adj2" fmla="val 15263"/>
                <a:gd name="adj3" fmla="val 42824"/>
                <a:gd name="adj4" fmla="val 43750"/>
              </a:avLst>
            </a:prstGeom>
            <a:solidFill>
              <a:srgbClr val="9D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1" name="箭头: 圆角右 50">
              <a:extLst>
                <a:ext uri="{FF2B5EF4-FFF2-40B4-BE49-F238E27FC236}">
                  <a16:creationId xmlns:a16="http://schemas.microsoft.com/office/drawing/2014/main" id="{FAE9CEC1-762A-F709-B28E-63F53AE6B316}"/>
                </a:ext>
              </a:extLst>
            </p:cNvPr>
            <p:cNvSpPr/>
            <p:nvPr/>
          </p:nvSpPr>
          <p:spPr>
            <a:xfrm flipH="1">
              <a:off x="3839712" y="3483767"/>
              <a:ext cx="1101789" cy="1479420"/>
            </a:xfrm>
            <a:prstGeom prst="bentArrow">
              <a:avLst>
                <a:gd name="adj1" fmla="val 13778"/>
                <a:gd name="adj2" fmla="val 15263"/>
                <a:gd name="adj3" fmla="val 42824"/>
                <a:gd name="adj4" fmla="val 43750"/>
              </a:avLst>
            </a:prstGeom>
            <a:solidFill>
              <a:srgbClr val="9DC3E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>
                <a:solidFill>
                  <a:schemeClr val="tx1"/>
                </a:solidFill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C1F0653F-F873-D6B9-0DDE-FE9D3F8DF37F}"/>
                </a:ext>
              </a:extLst>
            </p:cNvPr>
            <p:cNvSpPr txBox="1"/>
            <p:nvPr/>
          </p:nvSpPr>
          <p:spPr>
            <a:xfrm>
              <a:off x="4674520" y="4199653"/>
              <a:ext cx="443181" cy="642965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zh-CN" altLang="en-US" sz="1000" b="1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改 进</a:t>
              </a:r>
            </a:p>
          </p:txBody>
        </p:sp>
        <p:sp>
          <p:nvSpPr>
            <p:cNvPr id="53" name="矩形 59">
              <a:extLst>
                <a:ext uri="{FF2B5EF4-FFF2-40B4-BE49-F238E27FC236}">
                  <a16:creationId xmlns:a16="http://schemas.microsoft.com/office/drawing/2014/main" id="{1E65C003-384B-8775-AA43-1F7A7197637C}"/>
                </a:ext>
              </a:extLst>
            </p:cNvPr>
            <p:cNvSpPr/>
            <p:nvPr/>
          </p:nvSpPr>
          <p:spPr>
            <a:xfrm>
              <a:off x="5071801" y="2128679"/>
              <a:ext cx="1824727" cy="336300"/>
            </a:xfrm>
            <a:custGeom>
              <a:avLst/>
              <a:gdLst>
                <a:gd name="connsiteX0" fmla="*/ 0 w 3887409"/>
                <a:gd name="connsiteY0" fmla="*/ 0 h 443346"/>
                <a:gd name="connsiteX1" fmla="*/ 3887409 w 3887409"/>
                <a:gd name="connsiteY1" fmla="*/ 0 h 443346"/>
                <a:gd name="connsiteX2" fmla="*/ 3887409 w 3887409"/>
                <a:gd name="connsiteY2" fmla="*/ 443346 h 443346"/>
                <a:gd name="connsiteX3" fmla="*/ 0 w 3887409"/>
                <a:gd name="connsiteY3" fmla="*/ 443346 h 443346"/>
                <a:gd name="connsiteX4" fmla="*/ 0 w 3887409"/>
                <a:gd name="connsiteY4" fmla="*/ 0 h 443346"/>
                <a:gd name="connsiteX0-1" fmla="*/ 0 w 3887409"/>
                <a:gd name="connsiteY0-2" fmla="*/ 0 h 444844"/>
                <a:gd name="connsiteX1-3" fmla="*/ 3887409 w 3887409"/>
                <a:gd name="connsiteY1-4" fmla="*/ 0 h 444844"/>
                <a:gd name="connsiteX2-5" fmla="*/ 3887409 w 3887409"/>
                <a:gd name="connsiteY2-6" fmla="*/ 443346 h 444844"/>
                <a:gd name="connsiteX3-7" fmla="*/ 1503735 w 3887409"/>
                <a:gd name="connsiteY3-8" fmla="*/ 444844 h 444844"/>
                <a:gd name="connsiteX4-9" fmla="*/ 0 w 3887409"/>
                <a:gd name="connsiteY4-10" fmla="*/ 443346 h 444844"/>
                <a:gd name="connsiteX5" fmla="*/ 0 w 3887409"/>
                <a:gd name="connsiteY5" fmla="*/ 0 h 44484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" y="connsiteY5"/>
                </a:cxn>
              </a:cxnLst>
              <a:rect l="l" t="t" r="r" b="b"/>
              <a:pathLst>
                <a:path w="3887409" h="444844">
                  <a:moveTo>
                    <a:pt x="0" y="0"/>
                  </a:moveTo>
                  <a:lnTo>
                    <a:pt x="3887409" y="0"/>
                  </a:lnTo>
                  <a:lnTo>
                    <a:pt x="3887409" y="443346"/>
                  </a:lnTo>
                  <a:lnTo>
                    <a:pt x="1503735" y="444844"/>
                  </a:lnTo>
                  <a:lnTo>
                    <a:pt x="0" y="44334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zh-CN" altLang="en-US" sz="12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标签</a:t>
              </a:r>
              <a:r>
                <a:rPr kumimoji="1" lang="en-US" altLang="zh-CN" sz="12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+</a:t>
              </a:r>
              <a:r>
                <a:rPr kumimoji="1" lang="zh-CN" altLang="en-US" sz="1200">
                  <a:solidFill>
                    <a:schemeClr val="tx1"/>
                  </a:solidFill>
                  <a:latin typeface="微软雅黑" panose="020B0503020204020204" charset="-122"/>
                  <a:ea typeface="微软雅黑" panose="020B0503020204020204" charset="-122"/>
                </a:rPr>
                <a:t>雷达参数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59EFA6CB-A5D0-11A0-5C7F-9A9B5EBAD43A}"/>
              </a:ext>
            </a:extLst>
          </p:cNvPr>
          <p:cNvGrpSpPr/>
          <p:nvPr/>
        </p:nvGrpSpPr>
        <p:grpSpPr>
          <a:xfrm>
            <a:off x="505935" y="4775336"/>
            <a:ext cx="3446186" cy="1998543"/>
            <a:chOff x="679516" y="1138627"/>
            <a:chExt cx="5100395" cy="3060231"/>
          </a:xfrm>
        </p:grpSpPr>
        <p:pic>
          <p:nvPicPr>
            <p:cNvPr id="61" name="图片 60">
              <a:extLst>
                <a:ext uri="{FF2B5EF4-FFF2-40B4-BE49-F238E27FC236}">
                  <a16:creationId xmlns:a16="http://schemas.microsoft.com/office/drawing/2014/main" id="{747DBD9B-93F3-2882-9734-4C494B8AF31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9516" y="1138627"/>
              <a:ext cx="5100395" cy="1530118"/>
            </a:xfrm>
            <a:prstGeom prst="rect">
              <a:avLst/>
            </a:prstGeom>
          </p:spPr>
        </p:pic>
        <p:pic>
          <p:nvPicPr>
            <p:cNvPr id="62" name="图片 61">
              <a:extLst>
                <a:ext uri="{FF2B5EF4-FFF2-40B4-BE49-F238E27FC236}">
                  <a16:creationId xmlns:a16="http://schemas.microsoft.com/office/drawing/2014/main" id="{C8552B19-E92E-B006-3EFD-4447316421E1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79516" y="2668745"/>
              <a:ext cx="5100377" cy="1530113"/>
            </a:xfrm>
            <a:prstGeom prst="rect">
              <a:avLst/>
            </a:prstGeom>
          </p:spPr>
        </p:pic>
      </p:grpSp>
      <p:pic>
        <p:nvPicPr>
          <p:cNvPr id="65" name="图片 64">
            <a:extLst>
              <a:ext uri="{FF2B5EF4-FFF2-40B4-BE49-F238E27FC236}">
                <a16:creationId xmlns:a16="http://schemas.microsoft.com/office/drawing/2014/main" id="{7A196701-3005-8ECA-B3EF-A695AFBC4003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33" t="36873" r="35285" b="2685"/>
          <a:stretch/>
        </p:blipFill>
        <p:spPr>
          <a:xfrm>
            <a:off x="5238891" y="4756679"/>
            <a:ext cx="3542408" cy="2024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9567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图片 20">
            <a:extLst>
              <a:ext uri="{FF2B5EF4-FFF2-40B4-BE49-F238E27FC236}">
                <a16:creationId xmlns:a16="http://schemas.microsoft.com/office/drawing/2014/main" id="{32AD9137-9DB8-8C3E-295A-6033223C9A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1490" y="2512"/>
            <a:ext cx="4572510" cy="232773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69EDD65-2DE0-C97B-64A0-A8671354F4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1"/>
            <a:ext cx="4572510" cy="233024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57A26CC8-7F76-694B-0EEE-A44B6B4AA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" y="2231924"/>
            <a:ext cx="4572001" cy="2327473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9201206E-59ED-0F7B-CFB4-6C5B4F76603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1998" y="2231924"/>
            <a:ext cx="4572001" cy="2329986"/>
          </a:xfrm>
          <a:prstGeom prst="rect">
            <a:avLst/>
          </a:prstGeom>
        </p:spPr>
      </p:pic>
      <p:pic>
        <p:nvPicPr>
          <p:cNvPr id="17" name="图片 16">
            <a:extLst>
              <a:ext uri="{FF2B5EF4-FFF2-40B4-BE49-F238E27FC236}">
                <a16:creationId xmlns:a16="http://schemas.microsoft.com/office/drawing/2014/main" id="{8CB7B5A8-4F53-7CAA-137D-ECE6264508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" y="4539864"/>
            <a:ext cx="4571743" cy="2327342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F7776A3D-DBF3-584C-9BE4-500134B64C6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71490" y="4539604"/>
            <a:ext cx="4572510" cy="232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42625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7E3235-F21A-46C9-BA5A-29A0A12F2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6C00B3-833C-4E06-9A40-674914FFA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51348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845</TotalTime>
  <Words>175</Words>
  <Application>Microsoft Office PowerPoint</Application>
  <PresentationFormat>全屏显示(4:3)</PresentationFormat>
  <Paragraphs>47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9" baseType="lpstr">
      <vt:lpstr>华光粗圆_CNKI</vt:lpstr>
      <vt:lpstr>华文楷体</vt:lpstr>
      <vt:lpstr>华文行楷</vt:lpstr>
      <vt:lpstr>微软雅黑</vt:lpstr>
      <vt:lpstr>微软雅黑</vt:lpstr>
      <vt:lpstr>Arial</vt:lpstr>
      <vt:lpstr>Calibri</vt:lpstr>
      <vt:lpstr>Calibri Light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lance</dc:creator>
  <cp:lastModifiedBy>刘 增运</cp:lastModifiedBy>
  <cp:revision>10</cp:revision>
  <dcterms:created xsi:type="dcterms:W3CDTF">2021-05-31T11:53:31Z</dcterms:created>
  <dcterms:modified xsi:type="dcterms:W3CDTF">2022-07-08T12:41:46Z</dcterms:modified>
</cp:coreProperties>
</file>